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2" r:id="rId4"/>
    <p:sldId id="273" r:id="rId5"/>
    <p:sldId id="263" r:id="rId6"/>
    <p:sldId id="268" r:id="rId7"/>
    <p:sldId id="262" r:id="rId8"/>
    <p:sldId id="258" r:id="rId9"/>
    <p:sldId id="279" r:id="rId10"/>
    <p:sldId id="280" r:id="rId11"/>
    <p:sldId id="281" r:id="rId12"/>
    <p:sldId id="277" r:id="rId13"/>
    <p:sldId id="278" r:id="rId14"/>
    <p:sldId id="261" r:id="rId15"/>
    <p:sldId id="264" r:id="rId16"/>
    <p:sldId id="265"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86" d="100"/>
          <a:sy n="86" d="100"/>
        </p:scale>
        <p:origin x="5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endParaRPr lang="en-US" dirty="0"/>
          </a:p>
        </p:txBody>
      </p:sp>
      <p:sp>
        <p:nvSpPr>
          <p:cNvPr id="7" name="Date Placeholder 6"/>
          <p:cNvSpPr>
            <a:spLocks noGrp="1"/>
          </p:cNvSpPr>
          <p:nvPr>
            <p:ph type="dt" sz="half" idx="10"/>
          </p:nvPr>
        </p:nvSpPr>
        <p:spPr/>
        <p:txBody>
          <a:bodyPr/>
          <a:lstStyle/>
          <a:p>
            <a:fld id="{345EBB1C-CF96-4089-9A59-2F5DBEFA167C}" type="datetimeFigureOut">
              <a:rPr lang="en-US" smtClean="0"/>
              <a:t>3/11/2022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22409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776182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930516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48466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60656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5EBB1C-CF96-4089-9A59-2F5DBEFA167C}" type="datetimeFigureOut">
              <a:rPr lang="en-US" smtClean="0"/>
              <a:t>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3384039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45EBB1C-CF96-4089-9A59-2F5DBEFA167C}" type="datetimeFigureOut">
              <a:rPr lang="en-US" smtClean="0"/>
              <a:t>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4116181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2325356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87658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47294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5EBB1C-CF96-4089-9A59-2F5DBEFA167C}" type="datetimeFigureOut">
              <a:rPr lang="en-US" smtClean="0"/>
              <a:t>3/11/2022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268901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337711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EBB1C-CF96-4089-9A59-2F5DBEFA167C}" type="datetimeFigureOut">
              <a:rPr lang="en-US" smtClean="0"/>
              <a:t>3/11/2022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65073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EBB1C-CF96-4089-9A59-2F5DBEFA167C}" type="datetimeFigureOut">
              <a:rPr lang="en-US" smtClean="0"/>
              <a:t>3/11/2022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94343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EBB1C-CF96-4089-9A59-2F5DBEFA167C}" type="datetimeFigureOut">
              <a:rPr lang="en-US" smtClean="0"/>
              <a:t>3/11/2022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85938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51478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EBB1C-CF96-4089-9A59-2F5DBEFA167C}" type="datetimeFigureOut">
              <a:rPr lang="en-US" smtClean="0"/>
              <a:t>3/11/2022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3A114-5F14-45B2-A77E-36D3336B2D16}" type="slidenum">
              <a:rPr lang="en-US" smtClean="0"/>
              <a:t>‹#›</a:t>
            </a:fld>
            <a:endParaRPr lang="en-US"/>
          </a:p>
        </p:txBody>
      </p:sp>
    </p:spTree>
    <p:extLst>
      <p:ext uri="{BB962C8B-B14F-4D97-AF65-F5344CB8AC3E}">
        <p14:creationId xmlns:p14="http://schemas.microsoft.com/office/powerpoint/2010/main" val="159592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45EBB1C-CF96-4089-9A59-2F5DBEFA167C}" type="datetimeFigureOut">
              <a:rPr lang="en-US" smtClean="0"/>
              <a:t>3/11/2022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1E3A114-5F14-45B2-A77E-36D3336B2D16}" type="slidenum">
              <a:rPr lang="en-US" smtClean="0"/>
              <a:t>‹#›</a:t>
            </a:fld>
            <a:endParaRPr lang="en-US"/>
          </a:p>
        </p:txBody>
      </p:sp>
    </p:spTree>
    <p:extLst>
      <p:ext uri="{BB962C8B-B14F-4D97-AF65-F5344CB8AC3E}">
        <p14:creationId xmlns:p14="http://schemas.microsoft.com/office/powerpoint/2010/main" val="360257250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virtualschool.k12.wv.us/vschool/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jmhscounseling@weebl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jmhscounseling.weebl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JMHS Curriculum</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2152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2761-1348-44F2-BB4C-5669702227CC}"/>
              </a:ext>
            </a:extLst>
          </p:cNvPr>
          <p:cNvSpPr>
            <a:spLocks noGrp="1"/>
          </p:cNvSpPr>
          <p:nvPr>
            <p:ph type="title"/>
          </p:nvPr>
        </p:nvSpPr>
        <p:spPr/>
        <p:txBody>
          <a:bodyPr/>
          <a:lstStyle/>
          <a:p>
            <a:r>
              <a:rPr lang="en-US" dirty="0"/>
              <a:t>College Credit Opportunities</a:t>
            </a:r>
          </a:p>
        </p:txBody>
      </p:sp>
      <p:sp>
        <p:nvSpPr>
          <p:cNvPr id="3" name="Content Placeholder 2">
            <a:extLst>
              <a:ext uri="{FF2B5EF4-FFF2-40B4-BE49-F238E27FC236}">
                <a16:creationId xmlns:a16="http://schemas.microsoft.com/office/drawing/2014/main" id="{F80767D9-6481-4DB2-BA8F-C9DCC7F2BA2D}"/>
              </a:ext>
            </a:extLst>
          </p:cNvPr>
          <p:cNvSpPr>
            <a:spLocks noGrp="1"/>
          </p:cNvSpPr>
          <p:nvPr>
            <p:ph idx="1"/>
          </p:nvPr>
        </p:nvSpPr>
        <p:spPr/>
        <p:txBody>
          <a:bodyPr>
            <a:normAutofit fontScale="92500" lnSpcReduction="10000"/>
          </a:bodyPr>
          <a:lstStyle/>
          <a:p>
            <a:r>
              <a:rPr lang="en-US" dirty="0"/>
              <a:t>Early Enrollment College Courses – The Monroe County Board of Education has partnered with several local colleges that offer early enrollment college courses to students.  These are classes for which you may not receive high school credit but do permit you to jump start your college education.  The tuition for the courses is paid by MCBOE but you will be responsible for the cost of any course fees or materials, including textbooks.  </a:t>
            </a:r>
          </a:p>
          <a:p>
            <a:r>
              <a:rPr lang="en-US" dirty="0"/>
              <a:t>Glenville State College Associate’s Degree Program – Students may begin taking courses through GSC in the summer between grades 10 &amp; 11.  By taking a full college coursework load on top of your high school classes, you may be able to complete an associate’s degree from GSC while at James Monroe.  Tuition is covered by MCBOE but students are responsible for any course fees or materials, including textbooks. </a:t>
            </a:r>
          </a:p>
        </p:txBody>
      </p:sp>
    </p:spTree>
    <p:extLst>
      <p:ext uri="{BB962C8B-B14F-4D97-AF65-F5344CB8AC3E}">
        <p14:creationId xmlns:p14="http://schemas.microsoft.com/office/powerpoint/2010/main" val="414368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08A8-51CD-48F9-B01D-D949E96F93A9}"/>
              </a:ext>
            </a:extLst>
          </p:cNvPr>
          <p:cNvSpPr>
            <a:spLocks noGrp="1"/>
          </p:cNvSpPr>
          <p:nvPr>
            <p:ph type="title"/>
          </p:nvPr>
        </p:nvSpPr>
        <p:spPr/>
        <p:txBody>
          <a:bodyPr/>
          <a:lstStyle/>
          <a:p>
            <a:r>
              <a:rPr lang="en-US" dirty="0"/>
              <a:t>College Credit Opportunities</a:t>
            </a:r>
          </a:p>
        </p:txBody>
      </p:sp>
      <p:sp>
        <p:nvSpPr>
          <p:cNvPr id="3" name="Content Placeholder 2">
            <a:extLst>
              <a:ext uri="{FF2B5EF4-FFF2-40B4-BE49-F238E27FC236}">
                <a16:creationId xmlns:a16="http://schemas.microsoft.com/office/drawing/2014/main" id="{06015B87-979C-41DE-9001-D94AFCB0773C}"/>
              </a:ext>
            </a:extLst>
          </p:cNvPr>
          <p:cNvSpPr>
            <a:spLocks noGrp="1"/>
          </p:cNvSpPr>
          <p:nvPr>
            <p:ph idx="1"/>
          </p:nvPr>
        </p:nvSpPr>
        <p:spPr/>
        <p:txBody>
          <a:bodyPr/>
          <a:lstStyle/>
          <a:p>
            <a:r>
              <a:rPr lang="en-US" dirty="0"/>
              <a:t>Grow Your Own Program for Future Teachers – If you are interested in pursuing a career as a teacher, WVDE has just rolled out a new program that may permit you to graduate from college early.  Students will begin taking courses in 11</a:t>
            </a:r>
            <a:r>
              <a:rPr lang="en-US" baseline="30000" dirty="0"/>
              <a:t>th</a:t>
            </a:r>
            <a:r>
              <a:rPr lang="en-US" dirty="0"/>
              <a:t> grade. More details to come later this year.  </a:t>
            </a:r>
          </a:p>
        </p:txBody>
      </p:sp>
    </p:spTree>
    <p:extLst>
      <p:ext uri="{BB962C8B-B14F-4D97-AF65-F5344CB8AC3E}">
        <p14:creationId xmlns:p14="http://schemas.microsoft.com/office/powerpoint/2010/main" val="75840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Embedded Credits</a:t>
            </a:r>
          </a:p>
        </p:txBody>
      </p:sp>
      <p:sp>
        <p:nvSpPr>
          <p:cNvPr id="3" name="Content Placeholder 2"/>
          <p:cNvSpPr>
            <a:spLocks noGrp="1"/>
          </p:cNvSpPr>
          <p:nvPr>
            <p:ph idx="1"/>
          </p:nvPr>
        </p:nvSpPr>
        <p:spPr>
          <a:xfrm>
            <a:off x="1120000" y="1493949"/>
            <a:ext cx="10233800" cy="4683014"/>
          </a:xfrm>
        </p:spPr>
        <p:txBody>
          <a:bodyPr>
            <a:normAutofit fontScale="92500" lnSpcReduction="20000"/>
          </a:bodyPr>
          <a:lstStyle/>
          <a:p>
            <a:r>
              <a:rPr lang="en-US" dirty="0"/>
              <a:t>Embedded credit is credit that a student earns when competencies from one subject are present or are included in another class that permits students to master both content and embedded skills. </a:t>
            </a:r>
          </a:p>
          <a:p>
            <a:r>
              <a:rPr lang="en-US" dirty="0"/>
              <a:t>Students who desire to claim embedded credits MUST note it on their PEP form.</a:t>
            </a:r>
          </a:p>
          <a:p>
            <a:r>
              <a:rPr lang="en-US" dirty="0"/>
              <a:t>Transition English for Seniors – Students who complete the programs below may claim an English 12 credit from the program.</a:t>
            </a:r>
          </a:p>
          <a:p>
            <a:pPr lvl="1"/>
            <a:r>
              <a:rPr lang="en-US" dirty="0"/>
              <a:t>Biomedical Science</a:t>
            </a:r>
          </a:p>
          <a:p>
            <a:pPr lvl="1"/>
            <a:r>
              <a:rPr lang="en-US" dirty="0"/>
              <a:t>Early Childhood Education</a:t>
            </a:r>
          </a:p>
          <a:p>
            <a:pPr lvl="1"/>
            <a:r>
              <a:rPr lang="en-US" dirty="0"/>
              <a:t>Law and Public Safety</a:t>
            </a:r>
          </a:p>
          <a:p>
            <a:pPr lvl="1"/>
            <a:r>
              <a:rPr lang="en-US" dirty="0"/>
              <a:t>Therapeutic Services</a:t>
            </a:r>
          </a:p>
          <a:p>
            <a:r>
              <a:rPr lang="en-US" dirty="0"/>
              <a:t>Transition Math for Seniors – Students who complete the program below may claim a senior math credit from the program.</a:t>
            </a:r>
          </a:p>
          <a:p>
            <a:pPr lvl="1"/>
            <a:r>
              <a:rPr lang="en-US" dirty="0"/>
              <a:t>Carpentry</a:t>
            </a:r>
          </a:p>
        </p:txBody>
      </p:sp>
    </p:spTree>
    <p:extLst>
      <p:ext uri="{BB962C8B-B14F-4D97-AF65-F5344CB8AC3E}">
        <p14:creationId xmlns:p14="http://schemas.microsoft.com/office/powerpoint/2010/main" val="416550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Fulfillment Credits</a:t>
            </a:r>
          </a:p>
        </p:txBody>
      </p:sp>
      <p:sp>
        <p:nvSpPr>
          <p:cNvPr id="3" name="Content Placeholder 2"/>
          <p:cNvSpPr>
            <a:spLocks noGrp="1"/>
          </p:cNvSpPr>
          <p:nvPr>
            <p:ph idx="1"/>
          </p:nvPr>
        </p:nvSpPr>
        <p:spPr/>
        <p:txBody>
          <a:bodyPr/>
          <a:lstStyle/>
          <a:p>
            <a:r>
              <a:rPr lang="en-US" dirty="0"/>
              <a:t>Fulfillment Credit Courses incorporate a graduation requirement within a host course, where students will complete a CTE class and it count as part of their required path to graduation.</a:t>
            </a:r>
          </a:p>
          <a:p>
            <a:r>
              <a:rPr lang="en-US" dirty="0"/>
              <a:t>Students who desire to use a fulfillment credit must note it on their PEP form.</a:t>
            </a:r>
          </a:p>
          <a:p>
            <a:r>
              <a:rPr lang="en-US" dirty="0"/>
              <a:t>JMHS offers the fulfillment course options below:</a:t>
            </a:r>
          </a:p>
          <a:p>
            <a:pPr lvl="1"/>
            <a:r>
              <a:rPr lang="en-US" dirty="0"/>
              <a:t>Biomed – Human Body Systems = 3rd science credit</a:t>
            </a:r>
          </a:p>
          <a:p>
            <a:pPr lvl="1"/>
            <a:r>
              <a:rPr lang="en-US" dirty="0"/>
              <a:t>JROTC I &amp; II = PE</a:t>
            </a:r>
          </a:p>
          <a:p>
            <a:pPr lvl="1"/>
            <a:r>
              <a:rPr lang="en-US" dirty="0"/>
              <a:t>JROTC I,II,III &amp; IV = 3</a:t>
            </a:r>
            <a:r>
              <a:rPr lang="en-US" baseline="30000" dirty="0"/>
              <a:t>rd</a:t>
            </a:r>
            <a:r>
              <a:rPr lang="en-US" dirty="0"/>
              <a:t> Social </a:t>
            </a:r>
            <a:r>
              <a:rPr lang="en-US"/>
              <a:t>Studies credit</a:t>
            </a:r>
            <a:endParaRPr lang="en-US" dirty="0"/>
          </a:p>
          <a:p>
            <a:pPr lvl="1"/>
            <a:r>
              <a:rPr lang="en-US" dirty="0"/>
              <a:t>Therapeutic Services Completers = 3</a:t>
            </a:r>
            <a:r>
              <a:rPr lang="en-US" baseline="30000" dirty="0"/>
              <a:t>rd</a:t>
            </a:r>
            <a:r>
              <a:rPr lang="en-US" dirty="0"/>
              <a:t> science credit</a:t>
            </a:r>
          </a:p>
          <a:p>
            <a:endParaRPr lang="en-US" dirty="0"/>
          </a:p>
          <a:p>
            <a:endParaRPr lang="en-US" dirty="0"/>
          </a:p>
        </p:txBody>
      </p:sp>
    </p:spTree>
    <p:extLst>
      <p:ext uri="{BB962C8B-B14F-4D97-AF65-F5344CB8AC3E}">
        <p14:creationId xmlns:p14="http://schemas.microsoft.com/office/powerpoint/2010/main" val="61653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WV Virtual School</a:t>
            </a:r>
          </a:p>
        </p:txBody>
      </p:sp>
      <p:sp>
        <p:nvSpPr>
          <p:cNvPr id="3" name="Content Placeholder 2"/>
          <p:cNvSpPr>
            <a:spLocks noGrp="1"/>
          </p:cNvSpPr>
          <p:nvPr>
            <p:ph idx="1"/>
          </p:nvPr>
        </p:nvSpPr>
        <p:spPr>
          <a:xfrm>
            <a:off x="1119999" y="1825625"/>
            <a:ext cx="11230839" cy="4351338"/>
          </a:xfrm>
        </p:spPr>
        <p:txBody>
          <a:bodyPr/>
          <a:lstStyle/>
          <a:p>
            <a:r>
              <a:rPr lang="en-US" dirty="0"/>
              <a:t>Students can take courses from WV Virtual School beginning in 10</a:t>
            </a:r>
            <a:r>
              <a:rPr lang="en-US" baseline="30000" dirty="0"/>
              <a:t>th</a:t>
            </a:r>
            <a:r>
              <a:rPr lang="en-US" dirty="0"/>
              <a:t> grade.  Students should be self-motivated and be able to direct their own learning to fulfill course requirements and achieve academic success. Specific technology skills, learning styles, study habits, and communication skills are indicators of success in virtual courses.</a:t>
            </a:r>
          </a:p>
          <a:p>
            <a:r>
              <a:rPr lang="en-US" dirty="0"/>
              <a:t>To view the course options visit </a:t>
            </a:r>
            <a:r>
              <a:rPr lang="en-US" dirty="0">
                <a:hlinkClick r:id="rId2"/>
              </a:rPr>
              <a:t>http://virtualschool.k12.wv.us/vschool/index.html</a:t>
            </a:r>
            <a:r>
              <a:rPr lang="en-US" dirty="0"/>
              <a:t>.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30123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Clusters</a:t>
            </a:r>
          </a:p>
        </p:txBody>
      </p:sp>
      <p:sp>
        <p:nvSpPr>
          <p:cNvPr id="3" name="Content Placeholder 2"/>
          <p:cNvSpPr>
            <a:spLocks noGrp="1"/>
          </p:cNvSpPr>
          <p:nvPr>
            <p:ph idx="1"/>
          </p:nvPr>
        </p:nvSpPr>
        <p:spPr>
          <a:xfrm>
            <a:off x="1120000" y="1825625"/>
            <a:ext cx="4830039" cy="4351338"/>
          </a:xfrm>
        </p:spPr>
        <p:txBody>
          <a:bodyPr>
            <a:normAutofit lnSpcReduction="10000"/>
          </a:bodyPr>
          <a:lstStyle/>
          <a:p>
            <a:pPr marL="0" indent="0">
              <a:buNone/>
            </a:pPr>
            <a:r>
              <a:rPr lang="en-US" dirty="0"/>
              <a:t>MCTC Clusters                                                          </a:t>
            </a:r>
          </a:p>
          <a:p>
            <a:r>
              <a:rPr lang="en-US" dirty="0"/>
              <a:t>Agribusiness</a:t>
            </a:r>
          </a:p>
          <a:p>
            <a:r>
              <a:rPr lang="en-US" dirty="0"/>
              <a:t>Biomedical</a:t>
            </a:r>
          </a:p>
          <a:p>
            <a:r>
              <a:rPr lang="en-US" dirty="0"/>
              <a:t>Business</a:t>
            </a:r>
          </a:p>
          <a:p>
            <a:r>
              <a:rPr lang="en-US" dirty="0"/>
              <a:t>Carpentry</a:t>
            </a:r>
          </a:p>
          <a:p>
            <a:r>
              <a:rPr lang="en-US" dirty="0"/>
              <a:t>Education and Training</a:t>
            </a:r>
          </a:p>
          <a:p>
            <a:r>
              <a:rPr lang="en-US" dirty="0"/>
              <a:t>Human Services</a:t>
            </a:r>
          </a:p>
          <a:p>
            <a:r>
              <a:rPr lang="en-US" dirty="0"/>
              <a:t>Public Law and Safety</a:t>
            </a:r>
          </a:p>
          <a:p>
            <a:r>
              <a:rPr lang="en-US" dirty="0"/>
              <a:t>Therapeutic Services</a:t>
            </a:r>
          </a:p>
          <a:p>
            <a:pPr marL="0" indent="0">
              <a:buNone/>
            </a:pPr>
            <a:endParaRPr lang="en-US" dirty="0"/>
          </a:p>
        </p:txBody>
      </p:sp>
      <p:sp>
        <p:nvSpPr>
          <p:cNvPr id="4" name="TextBox 3"/>
          <p:cNvSpPr txBox="1"/>
          <p:nvPr/>
        </p:nvSpPr>
        <p:spPr>
          <a:xfrm>
            <a:off x="6426557" y="1783813"/>
            <a:ext cx="5125791" cy="4524315"/>
          </a:xfrm>
          <a:prstGeom prst="rect">
            <a:avLst/>
          </a:prstGeom>
          <a:noFill/>
        </p:spPr>
        <p:txBody>
          <a:bodyPr wrap="square" rtlCol="0">
            <a:spAutoFit/>
          </a:bodyPr>
          <a:lstStyle/>
          <a:p>
            <a:r>
              <a:rPr lang="en-US" sz="2400" dirty="0"/>
              <a:t>NON CTE Clusters: James Monroe High School has developed a large number of choices for Non-CTE Clusters.  These may be found on the James Monroe High School Counseling website </a:t>
            </a:r>
            <a:r>
              <a:rPr lang="en-US" sz="2400" dirty="0">
                <a:hlinkClick r:id="rId2"/>
              </a:rPr>
              <a:t>www.jmhscounseling@weebly.com</a:t>
            </a:r>
            <a:r>
              <a:rPr lang="en-US" sz="2400" dirty="0"/>
              <a:t> or stop by and discuss your career interests with your school counselor.  Essentially, career clusters exist to help individuals complete four classes in their career interest to ensure they will be college and/or career ready. </a:t>
            </a:r>
          </a:p>
        </p:txBody>
      </p:sp>
    </p:spTree>
    <p:extLst>
      <p:ext uri="{BB962C8B-B14F-4D97-AF65-F5344CB8AC3E}">
        <p14:creationId xmlns:p14="http://schemas.microsoft.com/office/powerpoint/2010/main" val="243035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for Careers and College</a:t>
            </a:r>
          </a:p>
        </p:txBody>
      </p:sp>
      <p:sp>
        <p:nvSpPr>
          <p:cNvPr id="3" name="Content Placeholder 2"/>
          <p:cNvSpPr>
            <a:spLocks noGrp="1"/>
          </p:cNvSpPr>
          <p:nvPr>
            <p:ph idx="1"/>
          </p:nvPr>
        </p:nvSpPr>
        <p:spPr/>
        <p:txBody>
          <a:bodyPr>
            <a:normAutofit fontScale="92500" lnSpcReduction="10000"/>
          </a:bodyPr>
          <a:lstStyle/>
          <a:p>
            <a:r>
              <a:rPr lang="en-US" dirty="0"/>
              <a:t>Colleges, Employers and Scholarship Donors are looking for strong transcripts and resumes.  It is more important to take advanced classes than it is to have a high GPA.  Inflating your GPA by taking easy courses will not help you get ahead.</a:t>
            </a:r>
          </a:p>
          <a:p>
            <a:r>
              <a:rPr lang="en-US" dirty="0"/>
              <a:t>Attendance is a key factor in building a strong resume.  </a:t>
            </a:r>
          </a:p>
          <a:p>
            <a:r>
              <a:rPr lang="en-US" dirty="0"/>
              <a:t>Community Service is an important component of your resume.  Start earning hours now.  Visit jmhscounseling.weebly.com for volunteer opportunities.</a:t>
            </a:r>
          </a:p>
          <a:p>
            <a:r>
              <a:rPr lang="en-US" dirty="0"/>
              <a:t>Check out the school counseling webpage at jmhscounseling.weebly.com to review what scholarships may be available to you and what they require.  </a:t>
            </a:r>
            <a:r>
              <a:rPr lang="en-US"/>
              <a:t>This will help you with resume building.</a:t>
            </a:r>
          </a:p>
          <a:p>
            <a:endParaRPr lang="en-US" dirty="0"/>
          </a:p>
        </p:txBody>
      </p:sp>
    </p:spTree>
    <p:extLst>
      <p:ext uri="{BB962C8B-B14F-4D97-AF65-F5344CB8AC3E}">
        <p14:creationId xmlns:p14="http://schemas.microsoft.com/office/powerpoint/2010/main" val="346158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PROMISE SCHOLARSHIP</a:t>
            </a:r>
          </a:p>
        </p:txBody>
      </p:sp>
      <p:sp>
        <p:nvSpPr>
          <p:cNvPr id="3" name="Content Placeholder 2"/>
          <p:cNvSpPr>
            <a:spLocks noGrp="1"/>
          </p:cNvSpPr>
          <p:nvPr>
            <p:ph idx="1"/>
          </p:nvPr>
        </p:nvSpPr>
        <p:spPr>
          <a:xfrm>
            <a:off x="501805" y="1825625"/>
            <a:ext cx="11441151" cy="4351338"/>
          </a:xfrm>
        </p:spPr>
        <p:txBody>
          <a:bodyPr>
            <a:normAutofit/>
          </a:bodyPr>
          <a:lstStyle/>
          <a:p>
            <a:r>
              <a:rPr lang="en-US" dirty="0"/>
              <a:t>Begin working toward the PROMISE Scholarship now!</a:t>
            </a:r>
          </a:p>
          <a:p>
            <a:r>
              <a:rPr lang="en-US" dirty="0"/>
              <a:t>A low GPA in 9</a:t>
            </a:r>
            <a:r>
              <a:rPr lang="en-US" baseline="30000" dirty="0"/>
              <a:t>th</a:t>
            </a:r>
            <a:r>
              <a:rPr lang="en-US" dirty="0"/>
              <a:t> or 10</a:t>
            </a:r>
            <a:r>
              <a:rPr lang="en-US" baseline="30000" dirty="0"/>
              <a:t>th</a:t>
            </a:r>
            <a:r>
              <a:rPr lang="en-US" dirty="0"/>
              <a:t> grade can keep you from receiving the scholarship.</a:t>
            </a:r>
          </a:p>
          <a:p>
            <a:r>
              <a:rPr lang="en-US" dirty="0"/>
              <a:t>Requirements:  3.0 GPA (Overall and Core)</a:t>
            </a:r>
          </a:p>
          <a:p>
            <a:pPr marL="0" indent="0">
              <a:buNone/>
            </a:pPr>
            <a:r>
              <a:rPr lang="en-US" dirty="0"/>
              <a:t>    ACT Composite Score: 22+.  ACT Sub-Scores: 20+ in each subject </a:t>
            </a:r>
          </a:p>
          <a:p>
            <a:pPr marL="0" indent="0">
              <a:buNone/>
            </a:pPr>
            <a:r>
              <a:rPr lang="en-US" dirty="0"/>
              <a:t>    SAT  Total score 1100.Math 520. Evidence Based Reading and Writing 530</a:t>
            </a:r>
          </a:p>
          <a:p>
            <a:r>
              <a:rPr lang="en-US" dirty="0"/>
              <a:t>Remember: Credits earned in middle school (typically Spanish) are part of your JMHS GPA.  Therefore, they will be part of the GPA calculated to determine PROMISE eligibility.</a:t>
            </a:r>
          </a:p>
        </p:txBody>
      </p:sp>
    </p:spTree>
    <p:extLst>
      <p:ext uri="{BB962C8B-B14F-4D97-AF65-F5344CB8AC3E}">
        <p14:creationId xmlns:p14="http://schemas.microsoft.com/office/powerpoint/2010/main" val="186730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Academic, Emotional and Social Counseling</a:t>
            </a:r>
          </a:p>
        </p:txBody>
      </p:sp>
      <p:sp>
        <p:nvSpPr>
          <p:cNvPr id="3" name="Content Placeholder 2"/>
          <p:cNvSpPr>
            <a:spLocks noGrp="1"/>
          </p:cNvSpPr>
          <p:nvPr>
            <p:ph idx="1"/>
          </p:nvPr>
        </p:nvSpPr>
        <p:spPr/>
        <p:txBody>
          <a:bodyPr/>
          <a:lstStyle/>
          <a:p>
            <a:r>
              <a:rPr lang="en-US" dirty="0"/>
              <a:t>For assistance with any of your academic, emotional or social needs see the guidance office.  </a:t>
            </a:r>
          </a:p>
          <a:p>
            <a:r>
              <a:rPr lang="en-US" dirty="0"/>
              <a:t>Mr. Houck and Mrs. Jones are here to assist you with your entire high school experience.  See them with any questions you may have.</a:t>
            </a:r>
          </a:p>
        </p:txBody>
      </p:sp>
    </p:spTree>
    <p:extLst>
      <p:ext uri="{BB962C8B-B14F-4D97-AF65-F5344CB8AC3E}">
        <p14:creationId xmlns:p14="http://schemas.microsoft.com/office/powerpoint/2010/main" val="203287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Counseling Office</a:t>
            </a:r>
          </a:p>
        </p:txBody>
      </p:sp>
      <p:sp>
        <p:nvSpPr>
          <p:cNvPr id="3" name="Content Placeholder 2"/>
          <p:cNvSpPr>
            <a:spLocks noGrp="1"/>
          </p:cNvSpPr>
          <p:nvPr>
            <p:ph idx="1"/>
          </p:nvPr>
        </p:nvSpPr>
        <p:spPr/>
        <p:txBody>
          <a:bodyPr>
            <a:normAutofit lnSpcReduction="10000"/>
          </a:bodyPr>
          <a:lstStyle/>
          <a:p>
            <a:r>
              <a:rPr lang="en-US" dirty="0"/>
              <a:t>Email Mr. Houck or Mrs. Jones to make an appointment to discuss any questions or concerns.</a:t>
            </a:r>
          </a:p>
          <a:p>
            <a:pPr marL="0" indent="0">
              <a:buNone/>
            </a:pPr>
            <a:r>
              <a:rPr lang="en-US" dirty="0"/>
              <a:t>          Mr. Houck: </a:t>
            </a:r>
            <a:r>
              <a:rPr lang="en-US" dirty="0">
                <a:solidFill>
                  <a:srgbClr val="92D050"/>
                </a:solidFill>
              </a:rPr>
              <a:t>afhouck@k12.wv.us</a:t>
            </a:r>
          </a:p>
          <a:p>
            <a:pPr marL="0" indent="0">
              <a:buNone/>
            </a:pPr>
            <a:r>
              <a:rPr lang="en-US" dirty="0"/>
              <a:t>        Mrs. Jones: </a:t>
            </a:r>
            <a:r>
              <a:rPr lang="en-US" dirty="0">
                <a:solidFill>
                  <a:srgbClr val="92D050"/>
                </a:solidFill>
              </a:rPr>
              <a:t>mtjones@k12.wv.us </a:t>
            </a:r>
          </a:p>
          <a:p>
            <a:r>
              <a:rPr lang="en-US" dirty="0"/>
              <a:t>Visit the JMHS School Counseling website at </a:t>
            </a:r>
            <a:r>
              <a:rPr lang="en-US" dirty="0">
                <a:hlinkClick r:id="rId2" action="ppaction://hlinkfile"/>
              </a:rPr>
              <a:t>jmhscounseling.weebly.com</a:t>
            </a:r>
            <a:r>
              <a:rPr lang="en-US" dirty="0"/>
              <a:t> for more information from the school counseling office about curriculum, scholarships, career counseling, upcoming events and more.  </a:t>
            </a:r>
          </a:p>
          <a:p>
            <a:r>
              <a:rPr lang="en-US" dirty="0"/>
              <a:t>Receive announcements from the school counselors by texting @</a:t>
            </a:r>
            <a:r>
              <a:rPr lang="en-US" dirty="0" err="1"/>
              <a:t>jmhsguid</a:t>
            </a:r>
            <a:r>
              <a:rPr lang="en-US" dirty="0"/>
              <a:t> to 81010.</a:t>
            </a:r>
          </a:p>
        </p:txBody>
      </p:sp>
    </p:spTree>
    <p:extLst>
      <p:ext uri="{BB962C8B-B14F-4D97-AF65-F5344CB8AC3E}">
        <p14:creationId xmlns:p14="http://schemas.microsoft.com/office/powerpoint/2010/main" val="3655215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Current Graduation Requirements</a:t>
            </a:r>
            <a:br>
              <a:rPr lang="en-US" dirty="0"/>
            </a:br>
            <a:endParaRPr lang="en-US" sz="2900" dirty="0">
              <a:solidFill>
                <a:srgbClr val="FFFF00"/>
              </a:solidFill>
            </a:endParaRPr>
          </a:p>
        </p:txBody>
      </p:sp>
      <p:sp>
        <p:nvSpPr>
          <p:cNvPr id="3" name="Content Placeholder 2"/>
          <p:cNvSpPr>
            <a:spLocks noGrp="1"/>
          </p:cNvSpPr>
          <p:nvPr>
            <p:ph idx="1"/>
          </p:nvPr>
        </p:nvSpPr>
        <p:spPr>
          <a:xfrm>
            <a:off x="1120000" y="1983346"/>
            <a:ext cx="10233800" cy="5138669"/>
          </a:xfrm>
        </p:spPr>
        <p:txBody>
          <a:bodyPr>
            <a:normAutofit fontScale="92500" lnSpcReduction="10000"/>
          </a:bodyPr>
          <a:lstStyle/>
          <a:p>
            <a:pPr marL="0" indent="0">
              <a:buNone/>
            </a:pPr>
            <a:r>
              <a:rPr lang="en-US" dirty="0"/>
              <a:t>22 Total Credits</a:t>
            </a:r>
          </a:p>
          <a:p>
            <a:r>
              <a:rPr lang="en-US" dirty="0"/>
              <a:t>4 English credits</a:t>
            </a:r>
          </a:p>
          <a:p>
            <a:r>
              <a:rPr lang="en-US" dirty="0"/>
              <a:t>4 Math credits</a:t>
            </a:r>
          </a:p>
          <a:p>
            <a:r>
              <a:rPr lang="en-US" dirty="0"/>
              <a:t>3 Science credits</a:t>
            </a:r>
          </a:p>
          <a:p>
            <a:r>
              <a:rPr lang="en-US" dirty="0"/>
              <a:t>4 Social Studies credits</a:t>
            </a:r>
          </a:p>
          <a:p>
            <a:r>
              <a:rPr lang="en-US" dirty="0"/>
              <a:t>PE</a:t>
            </a:r>
          </a:p>
          <a:p>
            <a:r>
              <a:rPr lang="en-US" dirty="0"/>
              <a:t>Health</a:t>
            </a:r>
          </a:p>
          <a:p>
            <a:r>
              <a:rPr lang="en-US" dirty="0"/>
              <a:t>Fine Art (Art, Band, Choir, Music Appreciation, </a:t>
            </a:r>
            <a:r>
              <a:rPr lang="en-US" dirty="0" err="1"/>
              <a:t>etc</a:t>
            </a:r>
            <a:r>
              <a:rPr lang="en-US" dirty="0"/>
              <a:t>)</a:t>
            </a:r>
          </a:p>
          <a:p>
            <a:r>
              <a:rPr lang="en-US" dirty="0"/>
              <a:t>Career Cluster (4 electives from one career concentration)</a:t>
            </a:r>
          </a:p>
          <a:p>
            <a:pPr marL="0" indent="0">
              <a:buNone/>
            </a:pPr>
            <a:r>
              <a:rPr lang="en-US" dirty="0"/>
              <a:t>* Note: 2 Years of one world language is required for most college bound students</a:t>
            </a:r>
          </a:p>
        </p:txBody>
      </p:sp>
    </p:spTree>
    <p:extLst>
      <p:ext uri="{BB962C8B-B14F-4D97-AF65-F5344CB8AC3E}">
        <p14:creationId xmlns:p14="http://schemas.microsoft.com/office/powerpoint/2010/main" val="32544389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11 Required Core Classes</a:t>
            </a:r>
          </a:p>
        </p:txBody>
      </p:sp>
      <p:sp>
        <p:nvSpPr>
          <p:cNvPr id="3" name="Content Placeholder 2"/>
          <p:cNvSpPr>
            <a:spLocks noGrp="1"/>
          </p:cNvSpPr>
          <p:nvPr>
            <p:ph idx="1"/>
          </p:nvPr>
        </p:nvSpPr>
        <p:spPr/>
        <p:txBody>
          <a:bodyPr/>
          <a:lstStyle/>
          <a:p>
            <a:r>
              <a:rPr lang="en-US" dirty="0"/>
              <a:t>English 11 or AP English</a:t>
            </a:r>
          </a:p>
          <a:p>
            <a:r>
              <a:rPr lang="en-US" dirty="0"/>
              <a:t>Math III TR, Math III LA or Math III STEM</a:t>
            </a:r>
          </a:p>
          <a:p>
            <a:r>
              <a:rPr lang="en-US" dirty="0"/>
              <a:t>AP Social Studies course, Contemporary Studies, Geography, Financial Literacy or JROTC I-IV</a:t>
            </a:r>
          </a:p>
          <a:p>
            <a:r>
              <a:rPr lang="en-US" dirty="0"/>
              <a:t>AP Biology, Chemistry, Environmental Science or Physical Science (can take 11</a:t>
            </a:r>
            <a:r>
              <a:rPr lang="en-US" baseline="30000" dirty="0"/>
              <a:t>th</a:t>
            </a:r>
            <a:r>
              <a:rPr lang="en-US" dirty="0"/>
              <a:t> or 12</a:t>
            </a:r>
            <a:r>
              <a:rPr lang="en-US" baseline="30000" dirty="0"/>
              <a:t>th</a:t>
            </a:r>
            <a:r>
              <a:rPr lang="en-US" dirty="0"/>
              <a:t> grade)</a:t>
            </a:r>
          </a:p>
        </p:txBody>
      </p:sp>
    </p:spTree>
    <p:extLst>
      <p:ext uri="{BB962C8B-B14F-4D97-AF65-F5344CB8AC3E}">
        <p14:creationId xmlns:p14="http://schemas.microsoft.com/office/powerpoint/2010/main" val="3085113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 12 – Required Core Classes</a:t>
            </a:r>
          </a:p>
        </p:txBody>
      </p:sp>
      <p:sp>
        <p:nvSpPr>
          <p:cNvPr id="3" name="Content Placeholder 2"/>
          <p:cNvSpPr>
            <a:spLocks noGrp="1"/>
          </p:cNvSpPr>
          <p:nvPr>
            <p:ph idx="1"/>
          </p:nvPr>
        </p:nvSpPr>
        <p:spPr/>
        <p:txBody>
          <a:bodyPr/>
          <a:lstStyle/>
          <a:p>
            <a:r>
              <a:rPr lang="en-US" dirty="0"/>
              <a:t>AP English, English 12 or English 101</a:t>
            </a:r>
          </a:p>
          <a:p>
            <a:r>
              <a:rPr lang="en-US"/>
              <a:t>College </a:t>
            </a:r>
            <a:r>
              <a:rPr lang="en-US" dirty="0"/>
              <a:t>Algebra, College Trigonometry or Transition Math</a:t>
            </a:r>
          </a:p>
          <a:p>
            <a:pPr lvl="1"/>
            <a:r>
              <a:rPr lang="en-US" dirty="0"/>
              <a:t>The only online senior math credits available are AP Calculus and AP Statistics.  Online college courses will not count as your final high school math credit.</a:t>
            </a:r>
          </a:p>
          <a:p>
            <a:r>
              <a:rPr lang="en-US" dirty="0"/>
              <a:t>Civics or AP Government</a:t>
            </a:r>
          </a:p>
          <a:p>
            <a:r>
              <a:rPr lang="en-US" dirty="0"/>
              <a:t>3</a:t>
            </a:r>
            <a:r>
              <a:rPr lang="en-US" baseline="30000" dirty="0"/>
              <a:t>rd</a:t>
            </a:r>
            <a:r>
              <a:rPr lang="en-US" dirty="0"/>
              <a:t> Science Credit, if you did not complete as a junior</a:t>
            </a:r>
          </a:p>
        </p:txBody>
      </p:sp>
    </p:spTree>
    <p:extLst>
      <p:ext uri="{BB962C8B-B14F-4D97-AF65-F5344CB8AC3E}">
        <p14:creationId xmlns:p14="http://schemas.microsoft.com/office/powerpoint/2010/main" val="273230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PEP – Personalized Education Plan</a:t>
            </a:r>
          </a:p>
        </p:txBody>
      </p:sp>
      <p:sp>
        <p:nvSpPr>
          <p:cNvPr id="3" name="Content Placeholder 2"/>
          <p:cNvSpPr>
            <a:spLocks noGrp="1"/>
          </p:cNvSpPr>
          <p:nvPr>
            <p:ph idx="1"/>
          </p:nvPr>
        </p:nvSpPr>
        <p:spPr/>
        <p:txBody>
          <a:bodyPr/>
          <a:lstStyle/>
          <a:p>
            <a:r>
              <a:rPr lang="en-US" dirty="0"/>
              <a:t>You will track your progress toward graduation using your PEP.  Each year you will record the courses you have completed and plan for the following year. It is important to keep an accurate record of credits earned in order to stay on track to graduation.</a:t>
            </a:r>
          </a:p>
          <a:p>
            <a:r>
              <a:rPr lang="en-US" dirty="0"/>
              <a:t>Use your PEP to assist you in choosing classes related to your career interests.</a:t>
            </a:r>
          </a:p>
        </p:txBody>
      </p:sp>
    </p:spTree>
    <p:extLst>
      <p:ext uri="{BB962C8B-B14F-4D97-AF65-F5344CB8AC3E}">
        <p14:creationId xmlns:p14="http://schemas.microsoft.com/office/powerpoint/2010/main" val="29543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course catalog?</a:t>
            </a:r>
          </a:p>
        </p:txBody>
      </p:sp>
      <p:sp>
        <p:nvSpPr>
          <p:cNvPr id="3" name="Content Placeholder 2"/>
          <p:cNvSpPr>
            <a:spLocks noGrp="1"/>
          </p:cNvSpPr>
          <p:nvPr>
            <p:ph idx="1"/>
          </p:nvPr>
        </p:nvSpPr>
        <p:spPr/>
        <p:txBody>
          <a:bodyPr/>
          <a:lstStyle/>
          <a:p>
            <a:r>
              <a:rPr lang="en-US" dirty="0"/>
              <a:t>A course catalog is a catalog listing the courses, and their descriptions, offered by a school.</a:t>
            </a:r>
          </a:p>
          <a:p>
            <a:r>
              <a:rPr lang="en-US" dirty="0"/>
              <a:t>The JMHS course catalog can be found online at jmhscounseling.weebly.com under Academic Counseling.</a:t>
            </a:r>
          </a:p>
          <a:p>
            <a:r>
              <a:rPr lang="en-US" dirty="0"/>
              <a:t>You can request a paper copy of the course catalog from the guidance office.</a:t>
            </a:r>
          </a:p>
        </p:txBody>
      </p:sp>
    </p:spTree>
    <p:extLst>
      <p:ext uri="{BB962C8B-B14F-4D97-AF65-F5344CB8AC3E}">
        <p14:creationId xmlns:p14="http://schemas.microsoft.com/office/powerpoint/2010/main" val="228645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elective?</a:t>
            </a:r>
          </a:p>
        </p:txBody>
      </p:sp>
      <p:sp>
        <p:nvSpPr>
          <p:cNvPr id="3" name="Content Placeholder 2"/>
          <p:cNvSpPr>
            <a:spLocks noGrp="1"/>
          </p:cNvSpPr>
          <p:nvPr>
            <p:ph idx="1"/>
          </p:nvPr>
        </p:nvSpPr>
        <p:spPr>
          <a:xfrm>
            <a:off x="1120000" y="1825624"/>
            <a:ext cx="10233800" cy="4763711"/>
          </a:xfrm>
        </p:spPr>
        <p:txBody>
          <a:bodyPr>
            <a:normAutofit/>
          </a:bodyPr>
          <a:lstStyle/>
          <a:p>
            <a:r>
              <a:rPr lang="en-US" dirty="0"/>
              <a:t>An elective is any course that is not listed as a specific graduation requirement.  For example, cluster classes are electives.  However, Health and PE are not electives because they are specifically listed as gradation requirements.</a:t>
            </a:r>
          </a:p>
          <a:p>
            <a:r>
              <a:rPr lang="en-US" dirty="0"/>
              <a:t>Electives offered at JMHS next year….</a:t>
            </a:r>
          </a:p>
        </p:txBody>
      </p:sp>
      <p:sp>
        <p:nvSpPr>
          <p:cNvPr id="4" name="TextBox 3">
            <a:extLst>
              <a:ext uri="{FF2B5EF4-FFF2-40B4-BE49-F238E27FC236}">
                <a16:creationId xmlns:a16="http://schemas.microsoft.com/office/drawing/2014/main" id="{0CA9DA72-1279-45F9-8473-7A105758F6BB}"/>
              </a:ext>
            </a:extLst>
          </p:cNvPr>
          <p:cNvSpPr txBox="1"/>
          <p:nvPr/>
        </p:nvSpPr>
        <p:spPr>
          <a:xfrm>
            <a:off x="1366887" y="4194928"/>
            <a:ext cx="9986913" cy="1706251"/>
          </a:xfrm>
          <a:prstGeom prst="rect">
            <a:avLst/>
          </a:prstGeom>
          <a:noFill/>
        </p:spPr>
        <p:txBody>
          <a:bodyPr wrap="square" rtlCol="0">
            <a:spAutoFit/>
          </a:bodyPr>
          <a:lstStyle/>
          <a:p>
            <a:endParaRPr lang="en-US" dirty="0"/>
          </a:p>
        </p:txBody>
      </p:sp>
      <p:graphicFrame>
        <p:nvGraphicFramePr>
          <p:cNvPr id="6" name="Table 5">
            <a:extLst>
              <a:ext uri="{FF2B5EF4-FFF2-40B4-BE49-F238E27FC236}">
                <a16:creationId xmlns:a16="http://schemas.microsoft.com/office/drawing/2014/main" id="{F72CFE3D-1DD8-4423-B8F7-8EA496B9F953}"/>
              </a:ext>
            </a:extLst>
          </p:cNvPr>
          <p:cNvGraphicFramePr>
            <a:graphicFrameLocks noGrp="1"/>
          </p:cNvGraphicFramePr>
          <p:nvPr>
            <p:extLst/>
          </p:nvPr>
        </p:nvGraphicFramePr>
        <p:xfrm>
          <a:off x="1120000" y="4095055"/>
          <a:ext cx="10101780" cy="2494280"/>
        </p:xfrm>
        <a:graphic>
          <a:graphicData uri="http://schemas.openxmlformats.org/drawingml/2006/table">
            <a:tbl>
              <a:tblPr firstRow="1" bandRow="1">
                <a:tableStyleId>{5C22544A-7EE6-4342-B048-85BDC9FD1C3A}</a:tableStyleId>
              </a:tblPr>
              <a:tblGrid>
                <a:gridCol w="3367260">
                  <a:extLst>
                    <a:ext uri="{9D8B030D-6E8A-4147-A177-3AD203B41FA5}">
                      <a16:colId xmlns:a16="http://schemas.microsoft.com/office/drawing/2014/main" val="1317497262"/>
                    </a:ext>
                  </a:extLst>
                </a:gridCol>
                <a:gridCol w="4235500">
                  <a:extLst>
                    <a:ext uri="{9D8B030D-6E8A-4147-A177-3AD203B41FA5}">
                      <a16:colId xmlns:a16="http://schemas.microsoft.com/office/drawing/2014/main" val="1684636219"/>
                    </a:ext>
                  </a:extLst>
                </a:gridCol>
                <a:gridCol w="2499020">
                  <a:extLst>
                    <a:ext uri="{9D8B030D-6E8A-4147-A177-3AD203B41FA5}">
                      <a16:colId xmlns:a16="http://schemas.microsoft.com/office/drawing/2014/main" val="2554581128"/>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ACT/SAT Test Prep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Financial Literacy</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Law Studies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9858308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Art I-IV</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French I &amp; II</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MCTC CTE Classes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7673253"/>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Band/Percussion Ensemble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Geography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School Yearbook</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2152576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Ceramics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b="0" dirty="0">
                          <a:solidFill>
                            <a:schemeClr val="tx1"/>
                          </a:solidFill>
                        </a:rPr>
                        <a:t>German I&amp;II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Studio Art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237969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Chorus I-IV</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b="0" dirty="0">
                          <a:solidFill>
                            <a:schemeClr val="tx1"/>
                          </a:solidFill>
                        </a:rPr>
                        <a:t>Guitar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Weight Training</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41264721"/>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 Driver’s 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Journalism (Newspaper/Morning Show)</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solidFill>
                            <a:schemeClr val="tx1"/>
                          </a:solidFill>
                        </a:rPr>
                        <a:t> Writing Reinforce for the College Student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93843532"/>
                  </a:ext>
                </a:extLst>
              </a:tr>
            </a:tbl>
          </a:graphicData>
        </a:graphic>
      </p:graphicFrame>
    </p:spTree>
    <p:extLst>
      <p:ext uri="{BB962C8B-B14F-4D97-AF65-F5344CB8AC3E}">
        <p14:creationId xmlns:p14="http://schemas.microsoft.com/office/powerpoint/2010/main" val="99692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III Credits</a:t>
            </a:r>
          </a:p>
        </p:txBody>
      </p:sp>
      <p:sp>
        <p:nvSpPr>
          <p:cNvPr id="3" name="Content Placeholder 2"/>
          <p:cNvSpPr>
            <a:spLocks noGrp="1"/>
          </p:cNvSpPr>
          <p:nvPr>
            <p:ph idx="1"/>
          </p:nvPr>
        </p:nvSpPr>
        <p:spPr/>
        <p:txBody>
          <a:bodyPr/>
          <a:lstStyle/>
          <a:p>
            <a:r>
              <a:rPr lang="en-US" dirty="0"/>
              <a:t>Math III STEM:  Math III STEM is an advanced math class for students wishing to pursue a career in the field of STEM.  This class covers each of the Next Gen Standards for Math III, in addition to several more advanced standards.  </a:t>
            </a:r>
          </a:p>
          <a:p>
            <a:r>
              <a:rPr lang="en-US" dirty="0"/>
              <a:t>Math III LA:  Math III LA is a math class for college bound students who may not be pursuing a STEM related career.  </a:t>
            </a:r>
          </a:p>
          <a:p>
            <a:r>
              <a:rPr lang="en-US" dirty="0"/>
              <a:t>Math III TR:  Math III TR is a math class for students who prefer to cover math standards with a more in-depth approach.  Math III TR covers the first half of Math III LA.  Students who take this class, will take Math IV TR during their senior year.</a:t>
            </a:r>
          </a:p>
        </p:txBody>
      </p:sp>
    </p:spTree>
    <p:extLst>
      <p:ext uri="{BB962C8B-B14F-4D97-AF65-F5344CB8AC3E}">
        <p14:creationId xmlns:p14="http://schemas.microsoft.com/office/powerpoint/2010/main" val="196216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College Credit Opportunities</a:t>
            </a:r>
          </a:p>
        </p:txBody>
      </p:sp>
      <p:sp>
        <p:nvSpPr>
          <p:cNvPr id="3" name="Content Placeholder 2"/>
          <p:cNvSpPr>
            <a:spLocks noGrp="1"/>
          </p:cNvSpPr>
          <p:nvPr>
            <p:ph idx="1"/>
          </p:nvPr>
        </p:nvSpPr>
        <p:spPr>
          <a:xfrm>
            <a:off x="1120000" y="1529411"/>
            <a:ext cx="10233800" cy="5206240"/>
          </a:xfrm>
        </p:spPr>
        <p:txBody>
          <a:bodyPr>
            <a:noAutofit/>
          </a:bodyPr>
          <a:lstStyle/>
          <a:p>
            <a:r>
              <a:rPr lang="en-US" sz="2200" dirty="0"/>
              <a:t>Advanced Placement Classes: These courses provide students with the opportunity to complete college level classes while they are still in High School.  Students must pass the AP exam to claim credit.  </a:t>
            </a:r>
          </a:p>
          <a:p>
            <a:r>
              <a:rPr lang="en-US" sz="2200" dirty="0"/>
              <a:t>JMHS AP Classes:  Biology, English Language, English Literature, US History</a:t>
            </a:r>
          </a:p>
          <a:p>
            <a:endParaRPr lang="en-US" sz="2200" dirty="0"/>
          </a:p>
          <a:p>
            <a:r>
              <a:rPr lang="en-US" sz="2200" dirty="0"/>
              <a:t>Dual Credit Classes: These are courses where students can enroll in a college course and simultaneously earn college credit and high school credit for the course.</a:t>
            </a:r>
          </a:p>
          <a:p>
            <a:r>
              <a:rPr lang="en-US" sz="2200" dirty="0"/>
              <a:t>JMHS Dual Credit Opportunities: The tuition for these courses is paid by the Monroe County Board of Education.  You may be required to purchase a textbook for these courses at your own expense. It is important to remember that dual credit courses begin your college transcripts and GPAs.</a:t>
            </a:r>
          </a:p>
          <a:p>
            <a:pPr marL="0" indent="0">
              <a:buNone/>
            </a:pPr>
            <a:r>
              <a:rPr lang="en-US" sz="2200" dirty="0"/>
              <a:t>         -Civics, College Algebra,  English 12, French,  Psychology, Trigonometry</a:t>
            </a:r>
          </a:p>
          <a:p>
            <a:pPr marL="0" indent="0">
              <a:buNone/>
            </a:pPr>
            <a:r>
              <a:rPr lang="en-US" sz="2200" dirty="0"/>
              <a:t>	-Note – The Monroe County Dual Credit policy is currently being updated. </a:t>
            </a:r>
          </a:p>
          <a:p>
            <a:pPr marL="0" indent="0">
              <a:buNone/>
            </a:pPr>
            <a:r>
              <a:rPr lang="en-US" sz="2200" dirty="0"/>
              <a:t>                                 There may be changes for next school year.  </a:t>
            </a:r>
          </a:p>
        </p:txBody>
      </p:sp>
    </p:spTree>
    <p:extLst>
      <p:ext uri="{BB962C8B-B14F-4D97-AF65-F5344CB8AC3E}">
        <p14:creationId xmlns:p14="http://schemas.microsoft.com/office/powerpoint/2010/main" val="127697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4551"/>
      </a:dk2>
      <a:lt2>
        <a:srgbClr val="F2ACD2"/>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3016C5A4-E631-4977-A608-ACFB47552625}"/>
    </a:ext>
  </a:extLst>
</a:theme>
</file>

<file path=docProps/app.xml><?xml version="1.0" encoding="utf-8"?>
<Properties xmlns="http://schemas.openxmlformats.org/officeDocument/2006/extended-properties" xmlns:vt="http://schemas.openxmlformats.org/officeDocument/2006/docPropsVTypes">
  <Template>TM04033923[[fn=Depth]]</Template>
  <TotalTime>347</TotalTime>
  <Words>1657</Words>
  <Application>Microsoft Office PowerPoint</Application>
  <PresentationFormat>Widescreen</PresentationFormat>
  <Paragraphs>123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Corbel</vt:lpstr>
      <vt:lpstr>Depth</vt:lpstr>
      <vt:lpstr>JMHS Curriculum</vt:lpstr>
      <vt:lpstr>Current Graduation Requirements </vt:lpstr>
      <vt:lpstr>Grade 11 Required Core Classes</vt:lpstr>
      <vt:lpstr>Grade 12 – Required Core Classes</vt:lpstr>
      <vt:lpstr>PEP – Personalized Education Plan</vt:lpstr>
      <vt:lpstr>What is a course catalog?</vt:lpstr>
      <vt:lpstr>What is an elective?</vt:lpstr>
      <vt:lpstr>Math III Credits</vt:lpstr>
      <vt:lpstr>College Credit Opportunities</vt:lpstr>
      <vt:lpstr>College Credit Opportunities</vt:lpstr>
      <vt:lpstr>College Credit Opportunities</vt:lpstr>
      <vt:lpstr>Embedded Credits</vt:lpstr>
      <vt:lpstr>Fulfillment Credits</vt:lpstr>
      <vt:lpstr>WV Virtual School</vt:lpstr>
      <vt:lpstr>Career Clusters</vt:lpstr>
      <vt:lpstr>Planning for Careers and College</vt:lpstr>
      <vt:lpstr>PROMISE SCHOLARSHIP</vt:lpstr>
      <vt:lpstr>Academic, Emotional and Social Counseling</vt:lpstr>
      <vt:lpstr>School Counseling Office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JMHS Curriculum</dc:title>
  <dc:creator>Meagan Jones</dc:creator>
  <cp:lastModifiedBy>Meagan Jones</cp:lastModifiedBy>
  <cp:revision>67</cp:revision>
  <dcterms:created xsi:type="dcterms:W3CDTF">2015-03-29T04:17:46Z</dcterms:created>
  <dcterms:modified xsi:type="dcterms:W3CDTF">2022-03-11T13:18:57Z</dcterms:modified>
</cp:coreProperties>
</file>