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3" r:id="rId4"/>
    <p:sldId id="262" r:id="rId5"/>
    <p:sldId id="265" r:id="rId6"/>
    <p:sldId id="264" r:id="rId7"/>
    <p:sldId id="261" r:id="rId8"/>
    <p:sldId id="260"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A14DE3-A92D-4495-8BF7-E240CB506230}"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65A1C-6AC5-48EC-B355-02BB5070B7EF}"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74726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8A14DE3-A92D-4495-8BF7-E240CB506230}"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402946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A14DE3-A92D-4495-8BF7-E240CB506230}"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202709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A14DE3-A92D-4495-8BF7-E240CB506230}"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65A1C-6AC5-48EC-B355-02BB5070B7EF}"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69558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A14DE3-A92D-4495-8BF7-E240CB506230}"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923734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A14DE3-A92D-4495-8BF7-E240CB506230}"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65A1C-6AC5-48EC-B355-02BB5070B7EF}"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54464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A14DE3-A92D-4495-8BF7-E240CB506230}"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2313958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A14DE3-A92D-4495-8BF7-E240CB506230}"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4150138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A14DE3-A92D-4495-8BF7-E240CB506230}"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1951994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A14DE3-A92D-4495-8BF7-E240CB506230}"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286102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A14DE3-A92D-4495-8BF7-E240CB506230}"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2088460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A14DE3-A92D-4495-8BF7-E240CB506230}"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1441823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A14DE3-A92D-4495-8BF7-E240CB506230}"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4068375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A14DE3-A92D-4495-8BF7-E240CB506230}"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72705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14DE3-A92D-4495-8BF7-E240CB506230}"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255030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8A14DE3-A92D-4495-8BF7-E240CB506230}"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2741221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8A14DE3-A92D-4495-8BF7-E240CB506230}"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A65A1C-6AC5-48EC-B355-02BB5070B7EF}" type="slidenum">
              <a:rPr lang="en-US" smtClean="0"/>
              <a:t>‹#›</a:t>
            </a:fld>
            <a:endParaRPr lang="en-US"/>
          </a:p>
        </p:txBody>
      </p:sp>
    </p:spTree>
    <p:extLst>
      <p:ext uri="{BB962C8B-B14F-4D97-AF65-F5344CB8AC3E}">
        <p14:creationId xmlns:p14="http://schemas.microsoft.com/office/powerpoint/2010/main" val="2551774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8A14DE3-A92D-4495-8BF7-E240CB506230}" type="datetimeFigureOut">
              <a:rPr lang="en-US" smtClean="0"/>
              <a:t>4/27/2020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FA65A1C-6AC5-48EC-B355-02BB5070B7EF}" type="slidenum">
              <a:rPr lang="en-US" smtClean="0"/>
              <a:t>‹#›</a:t>
            </a:fld>
            <a:endParaRPr lang="en-US"/>
          </a:p>
        </p:txBody>
      </p:sp>
    </p:spTree>
    <p:extLst>
      <p:ext uri="{BB962C8B-B14F-4D97-AF65-F5344CB8AC3E}">
        <p14:creationId xmlns:p14="http://schemas.microsoft.com/office/powerpoint/2010/main" val="14285166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rachel.clutter@glenville.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t>Dual Enrollment  Informational Packet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5733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GLENVILLE STATE COLLEGE DO FOR YOU? </a:t>
            </a:r>
          </a:p>
        </p:txBody>
      </p:sp>
      <p:sp>
        <p:nvSpPr>
          <p:cNvPr id="4" name="Content Placeholder 3"/>
          <p:cNvSpPr>
            <a:spLocks noGrp="1"/>
          </p:cNvSpPr>
          <p:nvPr>
            <p:ph idx="1"/>
          </p:nvPr>
        </p:nvSpPr>
        <p:spPr/>
        <p:txBody>
          <a:bodyPr>
            <a:noAutofit/>
          </a:bodyPr>
          <a:lstStyle/>
          <a:p>
            <a:r>
              <a:rPr lang="en-US" sz="1500" dirty="0">
                <a:solidFill>
                  <a:schemeClr val="tx1"/>
                </a:solidFill>
              </a:rPr>
              <a:t>High school students (juniors and seniors) are eligible to enroll in college level courses at Glenville State College through the Pioneer Early Entrance Program (PEEP).  This early entrance option allows students to earn both high school and college requirements-hence the name “dual credit.”  We currently have enrollment between 200 and 400 students each semester within Eighteen (18) counties. </a:t>
            </a:r>
          </a:p>
          <a:p>
            <a:r>
              <a:rPr lang="en-US" sz="1500" dirty="0">
                <a:solidFill>
                  <a:schemeClr val="tx1"/>
                </a:solidFill>
              </a:rPr>
              <a:t>Students who complete coursework as Dual Enrollment are being proactive and getting a head start on their college     careers. They are also advancing with a great cost savings to themselves. GSC is currently offering dual credit courses at the lowest price in the history of the program. Once enrolled in courses students will receive a GSC Identification Card, which provides them free access to college events on the   campus, a GSC email account and access to their   educational records online through </a:t>
            </a:r>
            <a:r>
              <a:rPr lang="en-US" sz="1500" dirty="0" err="1">
                <a:solidFill>
                  <a:schemeClr val="tx1"/>
                </a:solidFill>
              </a:rPr>
              <a:t>EdNet</a:t>
            </a:r>
            <a:r>
              <a:rPr lang="en-US" sz="1500" dirty="0">
                <a:solidFill>
                  <a:schemeClr val="tx1"/>
                </a:solidFill>
              </a:rPr>
              <a:t>.  </a:t>
            </a:r>
          </a:p>
          <a:p>
            <a:pPr marL="0" indent="0">
              <a:buNone/>
            </a:pPr>
            <a:endParaRPr lang="en-US" sz="16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 y="5359400"/>
            <a:ext cx="11315699" cy="1498599"/>
          </a:xfrm>
          <a:prstGeom prst="rect">
            <a:avLst/>
          </a:prstGeom>
        </p:spPr>
      </p:pic>
      <p:pic>
        <p:nvPicPr>
          <p:cNvPr id="9" name="Picture 8"/>
          <p:cNvPicPr>
            <a:picLocks noChangeAspect="1"/>
          </p:cNvPicPr>
          <p:nvPr/>
        </p:nvPicPr>
        <p:blipFill>
          <a:blip r:embed="rId3"/>
          <a:stretch>
            <a:fillRect/>
          </a:stretch>
        </p:blipFill>
        <p:spPr>
          <a:xfrm>
            <a:off x="7373389" y="2289415"/>
            <a:ext cx="3221095" cy="2837969"/>
          </a:xfrm>
          <a:prstGeom prst="rect">
            <a:avLst/>
          </a:prstGeom>
          <a:solidFill>
            <a:schemeClr val="tx1"/>
          </a:solidFill>
        </p:spPr>
      </p:pic>
    </p:spTree>
    <p:extLst>
      <p:ext uri="{BB962C8B-B14F-4D97-AF65-F5344CB8AC3E}">
        <p14:creationId xmlns:p14="http://schemas.microsoft.com/office/powerpoint/2010/main" val="235377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SHOULD I CHOOSE GSC? </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solidFill>
                  <a:schemeClr val="tx1"/>
                </a:solidFill>
              </a:rPr>
              <a:t>GSC is the </a:t>
            </a:r>
            <a:r>
              <a:rPr lang="en-US" b="1" i="1" u="sng" dirty="0">
                <a:solidFill>
                  <a:schemeClr val="tx1"/>
                </a:solidFill>
              </a:rPr>
              <a:t>ONLY</a:t>
            </a:r>
            <a:r>
              <a:rPr lang="en-US" dirty="0">
                <a:solidFill>
                  <a:schemeClr val="tx1"/>
                </a:solidFill>
              </a:rPr>
              <a:t> institution in the state of West Virginia, out of 44 institutions nationwide, currently    participating in a Federal Experimental Site Initiative which allows students to begin accessing their PELL Grant while still enrolled in high school.  Students who wish to participate in this program will need to   complete their FAFSA (Free Application for Federal Student Aid).  This means that the cost could be reduced to </a:t>
            </a:r>
            <a:r>
              <a:rPr lang="en-US" b="1" i="1" u="sng" dirty="0">
                <a:solidFill>
                  <a:schemeClr val="tx1"/>
                </a:solidFill>
              </a:rPr>
              <a:t>FREE</a:t>
            </a:r>
            <a:r>
              <a:rPr lang="en-US" dirty="0">
                <a:solidFill>
                  <a:schemeClr val="tx1"/>
                </a:solidFill>
              </a:rPr>
              <a:t> for those students that qualify under the FAFSA regulations. </a:t>
            </a:r>
          </a:p>
        </p:txBody>
      </p:sp>
    </p:spTree>
    <p:extLst>
      <p:ext uri="{BB962C8B-B14F-4D97-AF65-F5344CB8AC3E}">
        <p14:creationId xmlns:p14="http://schemas.microsoft.com/office/powerpoint/2010/main" val="2039922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INFORMATION </a:t>
            </a:r>
          </a:p>
        </p:txBody>
      </p:sp>
      <p:sp>
        <p:nvSpPr>
          <p:cNvPr id="3" name="Content Placeholder 2"/>
          <p:cNvSpPr>
            <a:spLocks noGrp="1"/>
          </p:cNvSpPr>
          <p:nvPr>
            <p:ph idx="1"/>
          </p:nvPr>
        </p:nvSpPr>
        <p:spPr/>
        <p:txBody>
          <a:bodyPr>
            <a:normAutofit lnSpcReduction="10000"/>
          </a:bodyPr>
          <a:lstStyle/>
          <a:p>
            <a:endParaRPr lang="en-US" dirty="0"/>
          </a:p>
          <a:p>
            <a:r>
              <a:rPr lang="en-US" dirty="0">
                <a:solidFill>
                  <a:schemeClr val="tx1"/>
                </a:solidFill>
              </a:rPr>
              <a:t>All courses GSC offers to you will be credit bearing toward degree completion with us. </a:t>
            </a:r>
          </a:p>
          <a:p>
            <a:r>
              <a:rPr lang="en-US" dirty="0">
                <a:solidFill>
                  <a:schemeClr val="tx1"/>
                </a:solidFill>
              </a:rPr>
              <a:t> Majority of courses offered fill General Education requirements in all degree programs.  These include: English, Math, History, and Science courses. </a:t>
            </a:r>
          </a:p>
          <a:p>
            <a:r>
              <a:rPr lang="en-US" dirty="0">
                <a:solidFill>
                  <a:schemeClr val="tx1"/>
                </a:solidFill>
              </a:rPr>
              <a:t> Majority of courses offered will transfer, and be accepted as  degree fulfilling within West Virginia. </a:t>
            </a:r>
          </a:p>
          <a:p>
            <a:r>
              <a:rPr lang="en-US" dirty="0">
                <a:solidFill>
                  <a:schemeClr val="tx1"/>
                </a:solidFill>
              </a:rPr>
              <a:t>Students will be academically advised each semester by our Dual Enrollment Counselor. </a:t>
            </a:r>
          </a:p>
        </p:txBody>
      </p:sp>
    </p:spTree>
    <p:extLst>
      <p:ext uri="{BB962C8B-B14F-4D97-AF65-F5344CB8AC3E}">
        <p14:creationId xmlns:p14="http://schemas.microsoft.com/office/powerpoint/2010/main" val="3120923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TALK ABOUT YOUR OPTIONS... </a:t>
            </a:r>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endParaRPr lang="en-US" dirty="0"/>
          </a:p>
          <a:p>
            <a:pPr marL="0" indent="0">
              <a:buNone/>
            </a:pPr>
            <a:r>
              <a:rPr lang="en-US" dirty="0">
                <a:solidFill>
                  <a:schemeClr val="tx1"/>
                </a:solidFill>
              </a:rPr>
              <a:t>With GSC you may complete a couple of courses OR you may choose to complete an Associates  Degree in General Studies. </a:t>
            </a:r>
          </a:p>
          <a:p>
            <a:pPr marL="0" indent="0" algn="ctr">
              <a:buNone/>
            </a:pPr>
            <a:r>
              <a:rPr lang="en-US" b="1" i="1" u="sng" dirty="0">
                <a:solidFill>
                  <a:schemeClr val="tx1"/>
                </a:solidFill>
              </a:rPr>
              <a:t>What does this mean for you? </a:t>
            </a:r>
          </a:p>
          <a:p>
            <a:pPr marL="0" indent="0" algn="ctr">
              <a:buNone/>
            </a:pPr>
            <a:r>
              <a:rPr lang="en-US" dirty="0">
                <a:solidFill>
                  <a:schemeClr val="tx1"/>
                </a:solidFill>
              </a:rPr>
              <a:t>This means you could be walking across your high school graduation stage having earned your high school diploma and your Associate Degree at the same time.  If you choose this option you could be at least half way finished with your four year degree program or you are ready to enter the workforce. </a:t>
            </a:r>
          </a:p>
        </p:txBody>
      </p:sp>
    </p:spTree>
    <p:extLst>
      <p:ext uri="{BB962C8B-B14F-4D97-AF65-F5344CB8AC3E}">
        <p14:creationId xmlns:p14="http://schemas.microsoft.com/office/powerpoint/2010/main" val="70872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TALK ABOUT COST... </a:t>
            </a:r>
          </a:p>
        </p:txBody>
      </p:sp>
      <p:sp>
        <p:nvSpPr>
          <p:cNvPr id="3" name="Content Placeholder 2"/>
          <p:cNvSpPr>
            <a:spLocks noGrp="1"/>
          </p:cNvSpPr>
          <p:nvPr>
            <p:ph idx="1"/>
          </p:nvPr>
        </p:nvSpPr>
        <p:spPr/>
        <p:txBody>
          <a:bodyPr/>
          <a:lstStyle/>
          <a:p>
            <a:pPr marL="0" indent="0" algn="ctr">
              <a:buNone/>
            </a:pPr>
            <a:endParaRPr lang="en-US" b="1" u="sng" dirty="0"/>
          </a:p>
          <a:p>
            <a:pPr marL="0" indent="0" algn="ctr">
              <a:buNone/>
            </a:pPr>
            <a:endParaRPr lang="en-US" b="1" u="sng" dirty="0"/>
          </a:p>
          <a:p>
            <a:pPr marL="0" indent="0" algn="ctr">
              <a:buNone/>
            </a:pPr>
            <a:r>
              <a:rPr lang="en-US" b="1" u="sng" dirty="0">
                <a:solidFill>
                  <a:schemeClr val="tx1"/>
                </a:solidFill>
              </a:rPr>
              <a:t>Traditional Students Pay: </a:t>
            </a:r>
          </a:p>
          <a:p>
            <a:pPr marL="0" indent="0" algn="ctr">
              <a:buNone/>
            </a:pPr>
            <a:r>
              <a:rPr lang="en-US" dirty="0">
                <a:solidFill>
                  <a:schemeClr val="tx1"/>
                </a:solidFill>
              </a:rPr>
              <a:t>$304.50 per credit hour plus course fees for a total of $913.50+ per three (3) credit hour course. </a:t>
            </a:r>
          </a:p>
          <a:p>
            <a:pPr marL="0" indent="0" algn="ctr">
              <a:buNone/>
            </a:pPr>
            <a:r>
              <a:rPr lang="en-US" b="1" u="sng" dirty="0">
                <a:solidFill>
                  <a:schemeClr val="tx1"/>
                </a:solidFill>
              </a:rPr>
              <a:t>Dual Enrollment Students Pay:</a:t>
            </a:r>
          </a:p>
          <a:p>
            <a:pPr marL="0" indent="0" algn="ctr">
              <a:buNone/>
            </a:pPr>
            <a:r>
              <a:rPr lang="en-US" dirty="0">
                <a:solidFill>
                  <a:schemeClr val="tx1"/>
                </a:solidFill>
              </a:rPr>
              <a:t>$25.00 per credit hour for a total of $70.00 per three (3) credit hour course.  This means you are saving more than $760.00+ each course. </a:t>
            </a:r>
          </a:p>
          <a:p>
            <a:pPr marL="0" indent="0" algn="ctr">
              <a:buNone/>
            </a:pPr>
            <a:endParaRPr lang="en-US" dirty="0"/>
          </a:p>
        </p:txBody>
      </p:sp>
    </p:spTree>
    <p:extLst>
      <p:ext uri="{BB962C8B-B14F-4D97-AF65-F5344CB8AC3E}">
        <p14:creationId xmlns:p14="http://schemas.microsoft.com/office/powerpoint/2010/main" val="3614361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TALK ABOUT FINANCIAL AID </a:t>
            </a:r>
          </a:p>
        </p:txBody>
      </p:sp>
      <p:sp>
        <p:nvSpPr>
          <p:cNvPr id="3" name="Content Placeholder 2"/>
          <p:cNvSpPr>
            <a:spLocks noGrp="1"/>
          </p:cNvSpPr>
          <p:nvPr>
            <p:ph idx="1"/>
          </p:nvPr>
        </p:nvSpPr>
        <p:spPr/>
        <p:txBody>
          <a:bodyPr>
            <a:normAutofit fontScale="85000" lnSpcReduction="20000"/>
          </a:bodyPr>
          <a:lstStyle/>
          <a:p>
            <a:r>
              <a:rPr lang="en-US" b="1" i="1" u="sng" dirty="0">
                <a:solidFill>
                  <a:schemeClr val="tx1"/>
                </a:solidFill>
              </a:rPr>
              <a:t>Do I have to complete the FAFSA to participate in Dual Enrollment with GSC?</a:t>
            </a:r>
          </a:p>
          <a:p>
            <a:pPr marL="0" indent="0">
              <a:buNone/>
            </a:pPr>
            <a:r>
              <a:rPr lang="en-US" dirty="0">
                <a:solidFill>
                  <a:schemeClr val="tx1"/>
                </a:solidFill>
              </a:rPr>
              <a:t> 	-No, you do not.  Should you choose to not take advantage of this option you will pay tuition at the current discounted rate for Dual Enrollment students. </a:t>
            </a:r>
          </a:p>
          <a:p>
            <a:r>
              <a:rPr lang="en-US" i="1" dirty="0">
                <a:solidFill>
                  <a:schemeClr val="tx1"/>
                </a:solidFill>
              </a:rPr>
              <a:t> </a:t>
            </a:r>
            <a:r>
              <a:rPr lang="en-US" b="1" i="1" u="sng" dirty="0">
                <a:solidFill>
                  <a:schemeClr val="tx1"/>
                </a:solidFill>
              </a:rPr>
              <a:t>What is the PELL Grant</a:t>
            </a:r>
            <a:r>
              <a:rPr lang="en-US" b="1" u="sng" dirty="0">
                <a:solidFill>
                  <a:schemeClr val="tx1"/>
                </a:solidFill>
              </a:rPr>
              <a:t>? </a:t>
            </a:r>
          </a:p>
          <a:p>
            <a:pPr marL="0" indent="0">
              <a:buNone/>
            </a:pPr>
            <a:r>
              <a:rPr lang="en-US" dirty="0">
                <a:solidFill>
                  <a:schemeClr val="tx1"/>
                </a:solidFill>
              </a:rPr>
              <a:t>	-The PELL Grant is money allocated from the federal government for use by students in higher education.  This funding is free to the student during enrollment in college and is based on the household income.  You may qualify this year, but not next year, because the household income has increased.</a:t>
            </a:r>
          </a:p>
          <a:p>
            <a:r>
              <a:rPr lang="en-US" dirty="0">
                <a:solidFill>
                  <a:schemeClr val="tx1"/>
                </a:solidFill>
              </a:rPr>
              <a:t> </a:t>
            </a:r>
            <a:r>
              <a:rPr lang="en-US" b="1" i="1" u="sng" dirty="0">
                <a:solidFill>
                  <a:schemeClr val="tx1"/>
                </a:solidFill>
              </a:rPr>
              <a:t>Will I use all of my PELL Grant money before I start college? </a:t>
            </a:r>
          </a:p>
          <a:p>
            <a:pPr marL="0" indent="0">
              <a:buNone/>
            </a:pPr>
            <a:r>
              <a:rPr lang="en-US" dirty="0">
                <a:solidFill>
                  <a:schemeClr val="tx1"/>
                </a:solidFill>
              </a:rPr>
              <a:t>	-Students are permitted to use their PELL Grant funding, if they qualify, for a maximum of six (6) full time years, twelve (12) semesters or a total balance of six hundred percent (600%).  What does that mean?  One three (3) credit hour course will use only 12.5% of your lifetime PELL Grant amount. </a:t>
            </a:r>
          </a:p>
        </p:txBody>
      </p:sp>
    </p:spTree>
    <p:extLst>
      <p:ext uri="{BB962C8B-B14F-4D97-AF65-F5344CB8AC3E}">
        <p14:creationId xmlns:p14="http://schemas.microsoft.com/office/powerpoint/2010/main" val="1566953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can I participate ? </a:t>
            </a:r>
          </a:p>
        </p:txBody>
      </p:sp>
      <p:sp>
        <p:nvSpPr>
          <p:cNvPr id="5" name="Content Placeholder 4"/>
          <p:cNvSpPr>
            <a:spLocks noGrp="1"/>
          </p:cNvSpPr>
          <p:nvPr>
            <p:ph idx="1"/>
          </p:nvPr>
        </p:nvSpPr>
        <p:spPr/>
        <p:txBody>
          <a:bodyPr/>
          <a:lstStyle/>
          <a:p>
            <a:pPr marL="0" indent="0">
              <a:buNone/>
            </a:pPr>
            <a:r>
              <a:rPr lang="en-US" dirty="0">
                <a:solidFill>
                  <a:schemeClr val="tx1"/>
                </a:solidFill>
              </a:rPr>
              <a:t>Students must meet the following minimum qualifications in order to participate as a Dual Enrollment student: </a:t>
            </a:r>
          </a:p>
          <a:p>
            <a:r>
              <a:rPr lang="en-US" dirty="0">
                <a:solidFill>
                  <a:schemeClr val="tx1"/>
                </a:solidFill>
              </a:rPr>
              <a:t>Be a</a:t>
            </a:r>
            <a:r>
              <a:rPr lang="en-US" b="1" u="sng" dirty="0">
                <a:solidFill>
                  <a:schemeClr val="tx1"/>
                </a:solidFill>
              </a:rPr>
              <a:t> junior or senior </a:t>
            </a:r>
            <a:r>
              <a:rPr lang="en-US" dirty="0">
                <a:solidFill>
                  <a:schemeClr val="tx1"/>
                </a:solidFill>
              </a:rPr>
              <a:t>when completing the dual enrollment coursework </a:t>
            </a:r>
          </a:p>
          <a:p>
            <a:r>
              <a:rPr lang="en-US" dirty="0">
                <a:solidFill>
                  <a:schemeClr val="tx1"/>
                </a:solidFill>
              </a:rPr>
              <a:t>Have a minimum of a </a:t>
            </a:r>
            <a:r>
              <a:rPr lang="en-US" b="1" u="sng" dirty="0">
                <a:solidFill>
                  <a:schemeClr val="tx1"/>
                </a:solidFill>
              </a:rPr>
              <a:t>3.00 grade point average (GPA) </a:t>
            </a:r>
          </a:p>
          <a:p>
            <a:r>
              <a:rPr lang="en-US" dirty="0">
                <a:solidFill>
                  <a:schemeClr val="tx1"/>
                </a:solidFill>
              </a:rPr>
              <a:t> </a:t>
            </a:r>
            <a:r>
              <a:rPr lang="en-US" b="1" u="sng" dirty="0">
                <a:solidFill>
                  <a:schemeClr val="tx1"/>
                </a:solidFill>
              </a:rPr>
              <a:t>Be approved by the high school counselor or principal </a:t>
            </a:r>
          </a:p>
          <a:p>
            <a:r>
              <a:rPr lang="en-US" b="1" u="sng" dirty="0">
                <a:solidFill>
                  <a:schemeClr val="tx1"/>
                </a:solidFill>
              </a:rPr>
              <a:t>Meet the prerequisites of the course they would like to complete</a:t>
            </a:r>
          </a:p>
          <a:p>
            <a:r>
              <a:rPr lang="en-US" dirty="0">
                <a:solidFill>
                  <a:schemeClr val="tx1"/>
                </a:solidFill>
              </a:rPr>
              <a:t> </a:t>
            </a:r>
            <a:r>
              <a:rPr lang="en-US" b="1" u="sng" dirty="0">
                <a:solidFill>
                  <a:schemeClr val="tx1"/>
                </a:solidFill>
              </a:rPr>
              <a:t>Provide ACT/SAT/College Summative Scores if enrolling in English, Mathematics, and some Science courses </a:t>
            </a:r>
          </a:p>
        </p:txBody>
      </p:sp>
    </p:spTree>
    <p:extLst>
      <p:ext uri="{BB962C8B-B14F-4D97-AF65-F5344CB8AC3E}">
        <p14:creationId xmlns:p14="http://schemas.microsoft.com/office/powerpoint/2010/main" val="2633278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us</a:t>
            </a:r>
          </a:p>
        </p:txBody>
      </p:sp>
      <p:sp>
        <p:nvSpPr>
          <p:cNvPr id="3" name="Content Placeholder 2"/>
          <p:cNvSpPr>
            <a:spLocks noGrp="1"/>
          </p:cNvSpPr>
          <p:nvPr>
            <p:ph idx="1"/>
          </p:nvPr>
        </p:nvSpPr>
        <p:spPr/>
        <p:txBody>
          <a:bodyPr>
            <a:normAutofit fontScale="77500" lnSpcReduction="20000"/>
          </a:bodyPr>
          <a:lstStyle/>
          <a:p>
            <a:pPr marL="0" indent="0" algn="ctr">
              <a:buNone/>
            </a:pPr>
            <a:endParaRPr lang="en-US" dirty="0"/>
          </a:p>
          <a:p>
            <a:pPr marL="0" indent="0" algn="ctr">
              <a:buNone/>
            </a:pPr>
            <a:r>
              <a:rPr lang="en-US" b="1" i="1" u="sng" dirty="0">
                <a:solidFill>
                  <a:schemeClr val="tx1"/>
                </a:solidFill>
              </a:rPr>
              <a:t>GLENVILLE STATE COLLEGE </a:t>
            </a:r>
          </a:p>
          <a:p>
            <a:pPr marL="0" indent="0" algn="ctr">
              <a:buNone/>
            </a:pPr>
            <a:r>
              <a:rPr lang="en-US" b="1" i="1" u="sng" dirty="0">
                <a:solidFill>
                  <a:schemeClr val="tx1"/>
                </a:solidFill>
              </a:rPr>
              <a:t>Office of Workforce and Community Development  </a:t>
            </a:r>
          </a:p>
          <a:p>
            <a:pPr marL="0" indent="0" algn="ctr">
              <a:buNone/>
            </a:pPr>
            <a:r>
              <a:rPr lang="en-US" dirty="0">
                <a:solidFill>
                  <a:schemeClr val="tx1"/>
                </a:solidFill>
              </a:rPr>
              <a:t>RACHEL CLUTTER </a:t>
            </a:r>
          </a:p>
          <a:p>
            <a:pPr marL="0" indent="0" algn="ctr">
              <a:buNone/>
            </a:pPr>
            <a:r>
              <a:rPr lang="en-US" dirty="0">
                <a:solidFill>
                  <a:schemeClr val="tx1"/>
                </a:solidFill>
              </a:rPr>
              <a:t>DUAL ENROLLMENT CORRIDNATOR </a:t>
            </a:r>
          </a:p>
          <a:p>
            <a:pPr marL="0" indent="0" algn="ctr">
              <a:buNone/>
            </a:pPr>
            <a:r>
              <a:rPr lang="en-US" dirty="0">
                <a:solidFill>
                  <a:schemeClr val="tx1"/>
                </a:solidFill>
              </a:rPr>
              <a:t>200 HIGH STREET </a:t>
            </a:r>
          </a:p>
          <a:p>
            <a:pPr marL="0" indent="0" algn="ctr">
              <a:buNone/>
            </a:pPr>
            <a:r>
              <a:rPr lang="en-US" dirty="0">
                <a:solidFill>
                  <a:schemeClr val="tx1"/>
                </a:solidFill>
              </a:rPr>
              <a:t>GLENVILLE, WV 26351 </a:t>
            </a:r>
          </a:p>
          <a:p>
            <a:pPr marL="0" indent="0" algn="ctr">
              <a:buNone/>
            </a:pPr>
            <a:r>
              <a:rPr lang="en-US" dirty="0">
                <a:solidFill>
                  <a:schemeClr val="tx1"/>
                </a:solidFill>
              </a:rPr>
              <a:t>PHONE: 304-462-6129</a:t>
            </a:r>
          </a:p>
          <a:p>
            <a:pPr marL="0" indent="0" algn="ctr">
              <a:buNone/>
            </a:pPr>
            <a:r>
              <a:rPr lang="en-US" dirty="0">
                <a:solidFill>
                  <a:schemeClr val="tx1"/>
                </a:solidFill>
              </a:rPr>
              <a:t>FAX:304-462-6058</a:t>
            </a:r>
          </a:p>
          <a:p>
            <a:pPr marL="0" indent="0" algn="ctr">
              <a:buNone/>
            </a:pPr>
            <a:r>
              <a:rPr lang="en-US" dirty="0">
                <a:solidFill>
                  <a:schemeClr val="tx1"/>
                </a:solidFill>
                <a:hlinkClick r:id="rId2"/>
              </a:rPr>
              <a:t>rachel.clutter@glenville.edu</a:t>
            </a:r>
            <a:endParaRPr lang="en-US" dirty="0">
              <a:solidFill>
                <a:schemeClr val="tx1"/>
              </a:solidFill>
            </a:endParaRPr>
          </a:p>
          <a:p>
            <a:pPr marL="0" indent="0" algn="ctr">
              <a:buNone/>
            </a:pPr>
            <a:r>
              <a:rPr lang="en-US" dirty="0">
                <a:solidFill>
                  <a:schemeClr val="tx1"/>
                </a:solidFill>
              </a:rPr>
              <a:t> </a:t>
            </a:r>
          </a:p>
        </p:txBody>
      </p:sp>
    </p:spTree>
    <p:extLst>
      <p:ext uri="{BB962C8B-B14F-4D97-AF65-F5344CB8AC3E}">
        <p14:creationId xmlns:p14="http://schemas.microsoft.com/office/powerpoint/2010/main" val="3805337154"/>
      </p:ext>
    </p:extLst>
  </p:cSld>
  <p:clrMapOvr>
    <a:masterClrMapping/>
  </p:clrMapOvr>
</p:sld>
</file>

<file path=ppt/theme/theme1.xml><?xml version="1.0" encoding="utf-8"?>
<a:theme xmlns:a="http://schemas.openxmlformats.org/drawingml/2006/main" name="Slice">
  <a:themeElements>
    <a:clrScheme name="Custom 1">
      <a:dk1>
        <a:sysClr val="windowText" lastClr="000000"/>
      </a:dk1>
      <a:lt1>
        <a:sysClr val="window" lastClr="FFFFFF"/>
      </a:lt1>
      <a:dk2>
        <a:srgbClr val="242852"/>
      </a:dk2>
      <a:lt2>
        <a:srgbClr val="498DF1"/>
      </a:lt2>
      <a:accent1>
        <a:srgbClr val="4A66AC"/>
      </a:accent1>
      <a:accent2>
        <a:srgbClr val="629DD1"/>
      </a:accent2>
      <a:accent3>
        <a:srgbClr val="297FD5"/>
      </a:accent3>
      <a:accent4>
        <a:srgbClr val="FFFFFF"/>
      </a:accent4>
      <a:accent5>
        <a:srgbClr val="0E57C4"/>
      </a:accent5>
      <a:accent6>
        <a:srgbClr val="498DF1"/>
      </a:accent6>
      <a:hlink>
        <a:srgbClr val="0E57C4"/>
      </a:hlink>
      <a:folHlink>
        <a:srgbClr val="84B2F6"/>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7607</TotalTime>
  <Words>819</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 3</vt:lpstr>
      <vt:lpstr>Slice</vt:lpstr>
      <vt:lpstr>Dual Enrollment  Informational Packet </vt:lpstr>
      <vt:lpstr>WHAT WILL GLENVILLE STATE COLLEGE DO FOR YOU? </vt:lpstr>
      <vt:lpstr>WHY SHOULD I CHOOSE GSC? </vt:lpstr>
      <vt:lpstr>COURSE INFORMATION </vt:lpstr>
      <vt:lpstr>LET’S TALK ABOUT YOUR OPTIONS... </vt:lpstr>
      <vt:lpstr>LET’S TALK ABOUT COST... </vt:lpstr>
      <vt:lpstr>LET’S TALK ABOUT FINANCIAL AID </vt:lpstr>
      <vt:lpstr>How can I participate ? </vt:lpstr>
      <vt:lpstr>Contact us</vt:lpstr>
    </vt:vector>
  </TitlesOfParts>
  <Company>Glenville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 Enrollment  Informational Packet</dc:title>
  <dc:creator>Rachel A. Clutter</dc:creator>
  <cp:lastModifiedBy>Meagan Jones</cp:lastModifiedBy>
  <cp:revision>10</cp:revision>
  <dcterms:created xsi:type="dcterms:W3CDTF">2019-04-02T11:14:50Z</dcterms:created>
  <dcterms:modified xsi:type="dcterms:W3CDTF">2020-04-27T14:18:21Z</dcterms:modified>
  <cp:contentStatus/>
</cp:coreProperties>
</file>