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sldIdLst>
    <p:sldId id="271" r:id="rId2"/>
    <p:sldId id="273" r:id="rId3"/>
    <p:sldId id="280" r:id="rId4"/>
    <p:sldId id="275" r:id="rId5"/>
    <p:sldId id="256" r:id="rId6"/>
    <p:sldId id="257" r:id="rId7"/>
    <p:sldId id="263" r:id="rId8"/>
    <p:sldId id="262" r:id="rId9"/>
    <p:sldId id="279" r:id="rId10"/>
    <p:sldId id="260" r:id="rId11"/>
    <p:sldId id="261" r:id="rId12"/>
    <p:sldId id="276" r:id="rId13"/>
    <p:sldId id="264" r:id="rId14"/>
    <p:sldId id="265" r:id="rId15"/>
    <p:sldId id="266"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FF"/>
    <a:srgbClr val="FB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648F3-7305-4500-929B-E102893438D2}" type="datetimeFigureOut">
              <a:rPr lang="en-US"/>
              <a:t>4/14/2022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2B9C0-2A20-4394-BC61-9C28E11B6CA0}"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C2B9C0-2A20-4394-BC61-9C28E11B6CA0}" type="slidenum">
              <a:rPr lang="en-US"/>
              <a:t>2</a:t>
            </a:fld>
            <a:endParaRPr lang="en-US"/>
          </a:p>
        </p:txBody>
      </p:sp>
    </p:spTree>
    <p:extLst>
      <p:ext uri="{BB962C8B-B14F-4D97-AF65-F5344CB8AC3E}">
        <p14:creationId xmlns:p14="http://schemas.microsoft.com/office/powerpoint/2010/main" val="111643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p>
        </p:txBody>
      </p:sp>
      <p:sp>
        <p:nvSpPr>
          <p:cNvPr id="7" name="Date Placeholder 6"/>
          <p:cNvSpPr>
            <a:spLocks noGrp="1"/>
          </p:cNvSpPr>
          <p:nvPr>
            <p:ph type="dt" sz="half" idx="10"/>
          </p:nvPr>
        </p:nvSpPr>
        <p:spPr/>
        <p:txBody>
          <a:bodyPr/>
          <a:lstStyle/>
          <a:p>
            <a:fld id="{345EBB1C-CF96-4089-9A59-2F5DBEFA167C}"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2240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77618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305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74846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60656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84039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116181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32535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7658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5EBB1C-CF96-4089-9A59-2F5DBEFA167C}"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4729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5EBB1C-CF96-4089-9A59-2F5DBEFA167C}"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6890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7711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5EBB1C-CF96-4089-9A59-2F5DBEFA167C}"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6507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5EBB1C-CF96-4089-9A59-2F5DBEFA167C}"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4343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EBB1C-CF96-4089-9A59-2F5DBEFA167C}" type="datetimeFigureOut">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5938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514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595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45EBB1C-CF96-4089-9A59-2F5DBEFA167C}" type="datetimeFigureOut">
              <a:rPr lang="en-US" smtClean="0"/>
              <a:t>4/14/2022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1E3A114-5F14-45B2-A77E-36D3336B2D16}" type="slidenum">
              <a:rPr lang="en-US" smtClean="0"/>
              <a:t>‹#›</a:t>
            </a:fld>
            <a:endParaRPr lang="en-US"/>
          </a:p>
        </p:txBody>
      </p:sp>
    </p:spTree>
    <p:extLst>
      <p:ext uri="{BB962C8B-B14F-4D97-AF65-F5344CB8AC3E}">
        <p14:creationId xmlns:p14="http://schemas.microsoft.com/office/powerpoint/2010/main" val="36025725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rtualschool.k12.wv.us/vschool/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mhscounseling@weebly.com" TargetMode="External"/><Relationship Id="rId2" Type="http://schemas.openxmlformats.org/officeDocument/2006/relationships/hyperlink" Target="http://monroe-k12.wvnet.edu/mctc/programs-of-stud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tjones@k12.wv.us" TargetMode="External"/><Relationship Id="rId2" Type="http://schemas.openxmlformats.org/officeDocument/2006/relationships/hyperlink" Target="mailto:afhouck@k12.wv.us" TargetMode="External"/><Relationship Id="rId1" Type="http://schemas.openxmlformats.org/officeDocument/2006/relationships/slideLayout" Target="../slideLayouts/slideLayout2.xml"/><Relationship Id="rId4" Type="http://schemas.openxmlformats.org/officeDocument/2006/relationships/hyperlink" Target="http://jmhscounseling.weebly.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Welcome to JMHS!</a:t>
            </a:r>
          </a:p>
        </p:txBody>
      </p:sp>
      <p:sp>
        <p:nvSpPr>
          <p:cNvPr id="3" name="Subtitle 2"/>
          <p:cNvSpPr>
            <a:spLocks noGrp="1"/>
          </p:cNvSpPr>
          <p:nvPr>
            <p:ph type="subTitle" idx="1"/>
          </p:nvPr>
        </p:nvSpPr>
        <p:spPr/>
        <p:txBody>
          <a:bodyPr/>
          <a:lstStyle/>
          <a:p>
            <a:r>
              <a:rPr lang="en-US" dirty="0"/>
              <a:t>Class </a:t>
            </a:r>
            <a:r>
              <a:rPr lang="en-US"/>
              <a:t>of 2026</a:t>
            </a:r>
            <a:endParaRPr lang="en-US" dirty="0"/>
          </a:p>
        </p:txBody>
      </p:sp>
    </p:spTree>
    <p:extLst>
      <p:ext uri="{BB962C8B-B14F-4D97-AF65-F5344CB8AC3E}">
        <p14:creationId xmlns:p14="http://schemas.microsoft.com/office/powerpoint/2010/main" val="1367960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College Credit Opportunities</a:t>
            </a:r>
          </a:p>
        </p:txBody>
      </p:sp>
      <p:sp>
        <p:nvSpPr>
          <p:cNvPr id="3" name="Content Placeholder 2"/>
          <p:cNvSpPr>
            <a:spLocks noGrp="1"/>
          </p:cNvSpPr>
          <p:nvPr>
            <p:ph idx="1"/>
          </p:nvPr>
        </p:nvSpPr>
        <p:spPr>
          <a:xfrm>
            <a:off x="1120000" y="1501858"/>
            <a:ext cx="10233800" cy="5356142"/>
          </a:xfrm>
        </p:spPr>
        <p:txBody>
          <a:bodyPr vert="horz" lIns="91440" tIns="45720" rIns="91440" bIns="45720" rtlCol="0" anchor="t">
            <a:noAutofit/>
          </a:bodyPr>
          <a:lstStyle/>
          <a:p>
            <a:r>
              <a:rPr lang="en-US" sz="2200" dirty="0"/>
              <a:t>Advanced Placement Classes: These courses provide students with the opportunity to complete college level classes while they are still in high school.  Students must pass the AP exam to claim credit.  </a:t>
            </a:r>
          </a:p>
          <a:p>
            <a:r>
              <a:rPr lang="en-US" sz="2200" dirty="0"/>
              <a:t>JMHS AP Classes:  Biology, English Language, English Literature, US History, other online AP classes.</a:t>
            </a:r>
          </a:p>
          <a:p>
            <a:r>
              <a:rPr lang="en-US" sz="2200" dirty="0"/>
              <a:t>Glenville State AAS-Graduate with a two year degree simultaneously with your high school diploma.  May begin the summer after your sophomore year.</a:t>
            </a:r>
          </a:p>
          <a:p>
            <a:r>
              <a:rPr lang="en-US" sz="2200" dirty="0"/>
              <a:t>Dual Credit Classes: These are courses where students can enroll in a college course and simultaneously earn college credit and high school credit for the course. At JMHS, our dual credit classes are Algebra, Civics, English 101, French II, Psychology and Trigonometry.</a:t>
            </a:r>
            <a:endParaRPr lang="en-US" sz="2200" dirty="0">
              <a:ea typeface="+mn-lt"/>
              <a:cs typeface="+mn-lt"/>
            </a:endParaRPr>
          </a:p>
          <a:p>
            <a:r>
              <a:rPr lang="en-US" sz="2200" dirty="0"/>
              <a:t>JMHS Dual Credit Opportunities: To claim college credits, students must enroll for these classes, the MCBOE pays this tuition.  You do not have to claim college credit to take the courses.  It is important to remember that dual credit courses begin your college transcripts and GPAs.</a:t>
            </a:r>
          </a:p>
          <a:p>
            <a:pPr marL="0" indent="0">
              <a:buNone/>
            </a:pPr>
            <a:r>
              <a:rPr lang="en-US" sz="2200" dirty="0"/>
              <a:t>                  -</a:t>
            </a:r>
          </a:p>
        </p:txBody>
      </p:sp>
    </p:spTree>
    <p:extLst>
      <p:ext uri="{BB962C8B-B14F-4D97-AF65-F5344CB8AC3E}">
        <p14:creationId xmlns:p14="http://schemas.microsoft.com/office/powerpoint/2010/main" val="15992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WV Virtual School</a:t>
            </a:r>
          </a:p>
        </p:txBody>
      </p:sp>
      <p:sp>
        <p:nvSpPr>
          <p:cNvPr id="3" name="Content Placeholder 2"/>
          <p:cNvSpPr>
            <a:spLocks noGrp="1"/>
          </p:cNvSpPr>
          <p:nvPr>
            <p:ph idx="1"/>
          </p:nvPr>
        </p:nvSpPr>
        <p:spPr>
          <a:xfrm>
            <a:off x="1119999" y="1825625"/>
            <a:ext cx="11230839" cy="4351338"/>
          </a:xfrm>
        </p:spPr>
        <p:txBody>
          <a:bodyPr vert="horz" lIns="91440" tIns="45720" rIns="91440" bIns="45720" rtlCol="0" anchor="t">
            <a:normAutofit/>
          </a:bodyPr>
          <a:lstStyle/>
          <a:p>
            <a:r>
              <a:rPr lang="en-US" dirty="0"/>
              <a:t>Students can take courses from WV Virtual School if they are not offered in-seat at James Monroe beginning in grade 10. To view the course options visit </a:t>
            </a:r>
            <a:r>
              <a:rPr lang="en-US" dirty="0">
                <a:hlinkClick r:id="rId2"/>
              </a:rPr>
              <a:t>http://virtualschool.k12.wv.us/vschool/index.html</a:t>
            </a:r>
            <a:r>
              <a:rPr lang="en-US" dirty="0"/>
              <a:t>. </a:t>
            </a:r>
          </a:p>
          <a:p>
            <a:pPr marL="0" indent="0">
              <a:buNone/>
            </a:pPr>
            <a:endParaRPr lang="en-US" dirty="0"/>
          </a:p>
        </p:txBody>
      </p:sp>
    </p:spTree>
    <p:extLst>
      <p:ext uri="{BB962C8B-B14F-4D97-AF65-F5344CB8AC3E}">
        <p14:creationId xmlns:p14="http://schemas.microsoft.com/office/powerpoint/2010/main" val="2301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Career Clusters</a:t>
            </a:r>
          </a:p>
        </p:txBody>
      </p:sp>
      <p:sp>
        <p:nvSpPr>
          <p:cNvPr id="3" name="Content Placeholder 2"/>
          <p:cNvSpPr>
            <a:spLocks noGrp="1"/>
          </p:cNvSpPr>
          <p:nvPr>
            <p:ph idx="1"/>
          </p:nvPr>
        </p:nvSpPr>
        <p:spPr/>
        <p:txBody>
          <a:bodyPr/>
          <a:lstStyle/>
          <a:p>
            <a:pPr marL="285750" indent="-285750"/>
            <a:r>
              <a:rPr lang="en-US" dirty="0"/>
              <a:t>Career clusters are broad groupings of related occupations representative of the types of occupations available in the world of work. There are sixteen career clusters offered in West Virginia.  </a:t>
            </a:r>
          </a:p>
          <a:p>
            <a:pPr marL="285750" indent="-285750"/>
            <a:r>
              <a:rPr lang="en-US" dirty="0"/>
              <a:t>Career concentrations consist of a grouping of occupations with significant commonalities within a career cluster.  Career concentrations at JMHS require four courses.</a:t>
            </a:r>
          </a:p>
        </p:txBody>
      </p:sp>
    </p:spTree>
    <p:extLst>
      <p:ext uri="{BB962C8B-B14F-4D97-AF65-F5344CB8AC3E}">
        <p14:creationId xmlns:p14="http://schemas.microsoft.com/office/powerpoint/2010/main" val="40568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JMHS Career Clusters</a:t>
            </a:r>
          </a:p>
        </p:txBody>
      </p:sp>
      <p:sp>
        <p:nvSpPr>
          <p:cNvPr id="3" name="Content Placeholder 2"/>
          <p:cNvSpPr>
            <a:spLocks noGrp="1"/>
          </p:cNvSpPr>
          <p:nvPr>
            <p:ph idx="1"/>
          </p:nvPr>
        </p:nvSpPr>
        <p:spPr>
          <a:xfrm>
            <a:off x="1120000" y="2344240"/>
            <a:ext cx="4830039" cy="4351338"/>
          </a:xfrm>
        </p:spPr>
        <p:txBody>
          <a:bodyPr vert="horz" lIns="91440" tIns="45720" rIns="91440" bIns="45720" rtlCol="0" anchor="t">
            <a:normAutofit fontScale="85000" lnSpcReduction="20000"/>
          </a:bodyPr>
          <a:lstStyle/>
          <a:p>
            <a:pPr marL="0" indent="0">
              <a:buNone/>
            </a:pPr>
            <a:r>
              <a:rPr lang="en-US" dirty="0"/>
              <a:t>MCTC CTE Clusters    </a:t>
            </a:r>
          </a:p>
          <a:p>
            <a:r>
              <a:rPr lang="en-US" dirty="0"/>
              <a:t>Agribusiness</a:t>
            </a:r>
          </a:p>
          <a:p>
            <a:r>
              <a:rPr lang="en-US" dirty="0"/>
              <a:t>Biomedical Science</a:t>
            </a:r>
          </a:p>
          <a:p>
            <a:r>
              <a:rPr lang="en-US" dirty="0"/>
              <a:t>Business</a:t>
            </a:r>
          </a:p>
          <a:p>
            <a:r>
              <a:rPr lang="en-US" dirty="0"/>
              <a:t>Carpentry</a:t>
            </a:r>
          </a:p>
          <a:p>
            <a:r>
              <a:rPr lang="en-US" dirty="0"/>
              <a:t>Early Childhood Education</a:t>
            </a:r>
          </a:p>
          <a:p>
            <a:r>
              <a:rPr lang="en-US" dirty="0"/>
              <a:t>JROTC</a:t>
            </a:r>
          </a:p>
          <a:p>
            <a:r>
              <a:rPr lang="en-US" dirty="0"/>
              <a:t>Public Law and Safety</a:t>
            </a:r>
          </a:p>
          <a:p>
            <a:r>
              <a:rPr lang="en-US" dirty="0"/>
              <a:t>Therapeutic Services</a:t>
            </a:r>
          </a:p>
          <a:p>
            <a:pPr marL="0" indent="0">
              <a:buNone/>
            </a:pPr>
            <a:r>
              <a:rPr lang="en-US" dirty="0"/>
              <a:t>Go to </a:t>
            </a:r>
            <a:r>
              <a:rPr lang="en-US" dirty="0">
                <a:ea typeface="+mn-lt"/>
                <a:cs typeface="+mn-lt"/>
                <a:hlinkClick r:id="rId2"/>
              </a:rPr>
              <a:t>http://monroe-k12.wvnet.edu/mctc/programs-of-study/</a:t>
            </a:r>
            <a:r>
              <a:rPr lang="en-US" dirty="0">
                <a:ea typeface="+mn-lt"/>
                <a:cs typeface="+mn-lt"/>
              </a:rPr>
              <a:t> for program descriptions.</a:t>
            </a:r>
            <a:endParaRPr lang="en-US" dirty="0"/>
          </a:p>
          <a:p>
            <a:pPr marL="0" indent="0">
              <a:buNone/>
            </a:pPr>
            <a:endParaRPr lang="en-US" dirty="0"/>
          </a:p>
        </p:txBody>
      </p:sp>
      <p:sp>
        <p:nvSpPr>
          <p:cNvPr id="4" name="TextBox 3"/>
          <p:cNvSpPr txBox="1"/>
          <p:nvPr/>
        </p:nvSpPr>
        <p:spPr>
          <a:xfrm>
            <a:off x="6426557" y="2344240"/>
            <a:ext cx="5125791" cy="3816429"/>
          </a:xfrm>
          <a:prstGeom prst="rect">
            <a:avLst/>
          </a:prstGeom>
          <a:noFill/>
        </p:spPr>
        <p:txBody>
          <a:bodyPr wrap="square" rtlCol="0" anchor="t">
            <a:spAutoFit/>
          </a:bodyPr>
          <a:lstStyle/>
          <a:p>
            <a:r>
              <a:rPr lang="en-US" sz="2200" dirty="0"/>
              <a:t>NON CTE Clusters: James Monroe High School has developed a large number of choices for Non-CTE Clusters.  These may be found on the James Monroe High School Counseling website </a:t>
            </a:r>
            <a:r>
              <a:rPr lang="en-US" sz="2200" dirty="0">
                <a:hlinkClick r:id="rId3"/>
              </a:rPr>
              <a:t>www.jmhscounseling@weebly.com</a:t>
            </a:r>
            <a:r>
              <a:rPr lang="en-US" sz="2200" dirty="0"/>
              <a:t> or stop by and discuss your career interests with your school counselor.  Career clusters exist to help individuals complete four classes in their career interest to ensure they will be college and/or career ready.</a:t>
            </a:r>
          </a:p>
        </p:txBody>
      </p:sp>
      <p:sp>
        <p:nvSpPr>
          <p:cNvPr id="5" name="TextBox 4"/>
          <p:cNvSpPr txBox="1"/>
          <p:nvPr/>
        </p:nvSpPr>
        <p:spPr>
          <a:xfrm>
            <a:off x="1125285" y="1433015"/>
            <a:ext cx="10228515" cy="769441"/>
          </a:xfrm>
          <a:prstGeom prst="rect">
            <a:avLst/>
          </a:prstGeom>
          <a:noFill/>
        </p:spPr>
        <p:txBody>
          <a:bodyPr wrap="square" rtlCol="0">
            <a:spAutoFit/>
          </a:bodyPr>
          <a:lstStyle/>
          <a:p>
            <a:r>
              <a:rPr lang="en-US" sz="2200" dirty="0"/>
              <a:t>It is advantageous for students to complete career clusters at MCTC.  Various industry credentials and college credits can be earned from completing these programs.  </a:t>
            </a:r>
          </a:p>
        </p:txBody>
      </p:sp>
    </p:spTree>
    <p:extLst>
      <p:ext uri="{BB962C8B-B14F-4D97-AF65-F5344CB8AC3E}">
        <p14:creationId xmlns:p14="http://schemas.microsoft.com/office/powerpoint/2010/main" val="24303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Planning for Careers and College</a:t>
            </a:r>
          </a:p>
        </p:txBody>
      </p:sp>
      <p:sp>
        <p:nvSpPr>
          <p:cNvPr id="3" name="Content Placeholder 2"/>
          <p:cNvSpPr>
            <a:spLocks noGrp="1"/>
          </p:cNvSpPr>
          <p:nvPr>
            <p:ph idx="1"/>
          </p:nvPr>
        </p:nvSpPr>
        <p:spPr/>
        <p:txBody>
          <a:bodyPr vert="horz" lIns="91440" tIns="45720" rIns="91440" bIns="45720" rtlCol="0" anchor="t">
            <a:normAutofit fontScale="92500"/>
          </a:bodyPr>
          <a:lstStyle/>
          <a:p>
            <a:r>
              <a:rPr lang="en-US" dirty="0"/>
              <a:t>Colleges, Employers and Scholarship Donors are looking for strong transcripts and resumes.  It is more important to take advanced classes than it is to have a high GPA.  Inflating your GPA by taking easy courses will not help you get ahead.</a:t>
            </a:r>
          </a:p>
          <a:p>
            <a:r>
              <a:rPr lang="en-US" dirty="0"/>
              <a:t>Attendance is a key factor in building a strong resume.  </a:t>
            </a:r>
          </a:p>
          <a:p>
            <a:r>
              <a:rPr lang="en-US" dirty="0"/>
              <a:t>Community Service is an important component of your resume.  Start earning hours now.  Visit jmhscounseling.weebly.com for volunteer opportunities.</a:t>
            </a:r>
          </a:p>
          <a:p>
            <a:r>
              <a:rPr lang="en-US" dirty="0"/>
              <a:t>Job Shadowing experiences may be available in your field </a:t>
            </a:r>
            <a:r>
              <a:rPr lang="en-US"/>
              <a:t>of interest.</a:t>
            </a:r>
            <a:endParaRPr lang="en-US" dirty="0"/>
          </a:p>
          <a:p>
            <a:r>
              <a:rPr lang="en-US" dirty="0"/>
              <a:t>If you are a CTE completer, you may be eligible for Co-op.</a:t>
            </a:r>
          </a:p>
        </p:txBody>
      </p:sp>
    </p:spTree>
    <p:extLst>
      <p:ext uri="{BB962C8B-B14F-4D97-AF65-F5344CB8AC3E}">
        <p14:creationId xmlns:p14="http://schemas.microsoft.com/office/powerpoint/2010/main" val="346158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PROMISE SCHOLARSHIP</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Begin working toward the PROMISE Scholarship now!</a:t>
            </a:r>
          </a:p>
          <a:p>
            <a:r>
              <a:rPr lang="en-US" dirty="0"/>
              <a:t>A low GPA in 9</a:t>
            </a:r>
            <a:r>
              <a:rPr lang="en-US" baseline="30000" dirty="0"/>
              <a:t>th</a:t>
            </a:r>
            <a:r>
              <a:rPr lang="en-US" dirty="0"/>
              <a:t> or 10</a:t>
            </a:r>
            <a:r>
              <a:rPr lang="en-US" baseline="30000" dirty="0"/>
              <a:t>th</a:t>
            </a:r>
            <a:r>
              <a:rPr lang="en-US" dirty="0"/>
              <a:t> grade can keep you from receiving the scholarship.</a:t>
            </a:r>
          </a:p>
          <a:p>
            <a:r>
              <a:rPr lang="en-US" dirty="0"/>
              <a:t>Requirements:  3.0 GPA (Overall and Core)</a:t>
            </a:r>
          </a:p>
          <a:p>
            <a:pPr marL="0" indent="0">
              <a:buNone/>
            </a:pPr>
            <a:r>
              <a:rPr lang="en-US" dirty="0"/>
              <a:t>       ACT Composite Score: 22 or +/SAT total score of 1100 or +</a:t>
            </a:r>
          </a:p>
          <a:p>
            <a:pPr marL="0" indent="0">
              <a:buNone/>
            </a:pPr>
            <a:r>
              <a:rPr lang="en-US" dirty="0"/>
              <a:t>       ACT Sub-Scores: 20+ in each subject/Math 520 &amp; ELA 530</a:t>
            </a:r>
          </a:p>
          <a:p>
            <a:r>
              <a:rPr lang="en-US" dirty="0"/>
              <a:t>Remember: Credits earned in middle school (typically Spanish I) are part of your JMHS GPA.  Therefore, they will be part of the GPA calculated to determine PROMISE eligibility.</a:t>
            </a:r>
          </a:p>
        </p:txBody>
      </p:sp>
    </p:spTree>
    <p:extLst>
      <p:ext uri="{BB962C8B-B14F-4D97-AF65-F5344CB8AC3E}">
        <p14:creationId xmlns:p14="http://schemas.microsoft.com/office/powerpoint/2010/main" val="205844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Academic, Emotional and Social Counseling</a:t>
            </a:r>
          </a:p>
        </p:txBody>
      </p:sp>
      <p:sp>
        <p:nvSpPr>
          <p:cNvPr id="3" name="Content Placeholder 2"/>
          <p:cNvSpPr>
            <a:spLocks noGrp="1"/>
          </p:cNvSpPr>
          <p:nvPr>
            <p:ph idx="1"/>
          </p:nvPr>
        </p:nvSpPr>
        <p:spPr/>
        <p:txBody>
          <a:bodyPr/>
          <a:lstStyle/>
          <a:p>
            <a:r>
              <a:rPr lang="en-US" dirty="0"/>
              <a:t>For assistance with any of your academic, emotional or social needs see the guidance office.  </a:t>
            </a:r>
          </a:p>
          <a:p>
            <a:r>
              <a:rPr lang="en-US" dirty="0"/>
              <a:t>Mr. Houck and Mrs. Jones are here to assist you with your entire high school experience.  See them with any questions you may have.</a:t>
            </a:r>
          </a:p>
        </p:txBody>
      </p:sp>
    </p:spTree>
    <p:extLst>
      <p:ext uri="{BB962C8B-B14F-4D97-AF65-F5344CB8AC3E}">
        <p14:creationId xmlns:p14="http://schemas.microsoft.com/office/powerpoint/2010/main" val="111963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 Counseling Office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Email Mr. Houck or Mrs. Jones to make an appointment to discuss any questions or concerns.</a:t>
            </a:r>
          </a:p>
          <a:p>
            <a:pPr marL="0" indent="0">
              <a:buNone/>
            </a:pPr>
            <a:r>
              <a:rPr lang="en-US" dirty="0"/>
              <a:t>          Mr. Houck: </a:t>
            </a:r>
            <a:r>
              <a:rPr lang="en-US" dirty="0">
                <a:hlinkClick r:id="rId2"/>
              </a:rPr>
              <a:t>afhouck@k12.wv.us</a:t>
            </a:r>
            <a:r>
              <a:rPr lang="en-US" dirty="0"/>
              <a:t> </a:t>
            </a:r>
          </a:p>
          <a:p>
            <a:pPr marL="0" indent="0">
              <a:buNone/>
            </a:pPr>
            <a:r>
              <a:rPr lang="en-US" dirty="0"/>
              <a:t>          Mrs. Jones: </a:t>
            </a:r>
            <a:r>
              <a:rPr lang="en-US" dirty="0">
                <a:hlinkClick r:id="rId3"/>
              </a:rPr>
              <a:t>mtjones@k12.wv.us</a:t>
            </a:r>
            <a:r>
              <a:rPr lang="en-US" dirty="0"/>
              <a:t> </a:t>
            </a:r>
          </a:p>
          <a:p>
            <a:r>
              <a:rPr lang="en-US" dirty="0"/>
              <a:t>Visit the JMHS School Counseling website at </a:t>
            </a:r>
            <a:r>
              <a:rPr lang="en-US" dirty="0">
                <a:hlinkClick r:id="rId4"/>
              </a:rPr>
              <a:t>jmhscounseling.weebly.com</a:t>
            </a:r>
            <a:r>
              <a:rPr lang="en-US" dirty="0"/>
              <a:t> for more information from the school counseling office about curriculum, scholarships, career counseling, upcoming events and more.  </a:t>
            </a:r>
          </a:p>
        </p:txBody>
      </p:sp>
    </p:spTree>
    <p:extLst>
      <p:ext uri="{BB962C8B-B14F-4D97-AF65-F5344CB8AC3E}">
        <p14:creationId xmlns:p14="http://schemas.microsoft.com/office/powerpoint/2010/main" val="314094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8992"/>
          </a:xfrm>
        </p:spPr>
        <p:txBody>
          <a:bodyPr>
            <a:normAutofit/>
          </a:bodyPr>
          <a:lstStyle/>
          <a:p>
            <a:r>
              <a:rPr lang="en-US" dirty="0"/>
              <a:t>Sports/Extracurricular Activities </a:t>
            </a:r>
          </a:p>
        </p:txBody>
      </p:sp>
      <p:sp>
        <p:nvSpPr>
          <p:cNvPr id="5" name="TextBox 4"/>
          <p:cNvSpPr txBox="1"/>
          <p:nvPr/>
        </p:nvSpPr>
        <p:spPr>
          <a:xfrm>
            <a:off x="971684" y="5589622"/>
            <a:ext cx="9552662" cy="1015663"/>
          </a:xfrm>
          <a:prstGeom prst="rect">
            <a:avLst/>
          </a:prstGeom>
          <a:noFill/>
        </p:spPr>
        <p:txBody>
          <a:bodyPr wrap="square" rtlCol="0" anchor="t">
            <a:spAutoFit/>
          </a:bodyPr>
          <a:lstStyle/>
          <a:p>
            <a:r>
              <a:rPr lang="en-US" sz="2000" dirty="0"/>
              <a:t>GPA of 2.0 is required for the spring semester.</a:t>
            </a:r>
          </a:p>
          <a:p>
            <a:r>
              <a:rPr lang="en-US" sz="2000" dirty="0"/>
              <a:t>Coaches and Sponsors will be providing requirements for participating in </a:t>
            </a:r>
          </a:p>
          <a:p>
            <a:r>
              <a:rPr lang="en-US" sz="2000" dirty="0"/>
              <a:t>their programs.  Please complete the appropriate sports sign up sheet.</a:t>
            </a:r>
          </a:p>
        </p:txBody>
      </p:sp>
      <p:graphicFrame>
        <p:nvGraphicFramePr>
          <p:cNvPr id="9" name="Table 8">
            <a:extLst>
              <a:ext uri="{FF2B5EF4-FFF2-40B4-BE49-F238E27FC236}">
                <a16:creationId xmlns:a16="http://schemas.microsoft.com/office/drawing/2014/main" id="{9C5BF4E9-AF6D-462C-B22A-F26080218631}"/>
              </a:ext>
            </a:extLst>
          </p:cNvPr>
          <p:cNvGraphicFramePr>
            <a:graphicFrameLocks noGrp="1"/>
          </p:cNvGraphicFramePr>
          <p:nvPr>
            <p:extLst>
              <p:ext uri="{D42A27DB-BD31-4B8C-83A1-F6EECF244321}">
                <p14:modId xmlns:p14="http://schemas.microsoft.com/office/powerpoint/2010/main" val="3301899167"/>
              </p:ext>
            </p:extLst>
          </p:nvPr>
        </p:nvGraphicFramePr>
        <p:xfrm>
          <a:off x="971684" y="1364117"/>
          <a:ext cx="9076988" cy="4074160"/>
        </p:xfrm>
        <a:graphic>
          <a:graphicData uri="http://schemas.openxmlformats.org/drawingml/2006/table">
            <a:tbl>
              <a:tblPr firstRow="1" bandRow="1">
                <a:tableStyleId>{5C22544A-7EE6-4342-B048-85BDC9FD1C3A}</a:tableStyleId>
              </a:tblPr>
              <a:tblGrid>
                <a:gridCol w="4538494">
                  <a:extLst>
                    <a:ext uri="{9D8B030D-6E8A-4147-A177-3AD203B41FA5}">
                      <a16:colId xmlns:a16="http://schemas.microsoft.com/office/drawing/2014/main" val="1290465807"/>
                    </a:ext>
                  </a:extLst>
                </a:gridCol>
                <a:gridCol w="4538494">
                  <a:extLst>
                    <a:ext uri="{9D8B030D-6E8A-4147-A177-3AD203B41FA5}">
                      <a16:colId xmlns:a16="http://schemas.microsoft.com/office/drawing/2014/main" val="1441696992"/>
                    </a:ext>
                  </a:extLst>
                </a:gridCol>
              </a:tblGrid>
              <a:tr h="0">
                <a:tc>
                  <a:txBody>
                    <a:bodyPr/>
                    <a:lstStyle/>
                    <a:p>
                      <a:pPr algn="ctr"/>
                      <a:r>
                        <a:rPr lang="en-US" dirty="0"/>
                        <a:t>Fall</a:t>
                      </a:r>
                    </a:p>
                  </a:txBody>
                  <a:tcPr/>
                </a:tc>
                <a:tc>
                  <a:txBody>
                    <a:bodyPr/>
                    <a:lstStyle/>
                    <a:p>
                      <a:pPr algn="ctr"/>
                      <a:r>
                        <a:rPr lang="en-US" dirty="0"/>
                        <a:t>Spring</a:t>
                      </a:r>
                    </a:p>
                  </a:txBody>
                  <a:tcPr/>
                </a:tc>
                <a:extLst>
                  <a:ext uri="{0D108BD9-81ED-4DB2-BD59-A6C34878D82A}">
                    <a16:rowId xmlns:a16="http://schemas.microsoft.com/office/drawing/2014/main" val="1357041027"/>
                  </a:ext>
                </a:extLst>
              </a:tr>
              <a:tr h="370840">
                <a:tc>
                  <a:txBody>
                    <a:bodyPr/>
                    <a:lstStyle/>
                    <a:p>
                      <a:pPr algn="ctr"/>
                      <a:r>
                        <a:rPr lang="en-US" dirty="0"/>
                        <a:t>Band &amp; Color Guard</a:t>
                      </a:r>
                    </a:p>
                  </a:txBody>
                  <a:tcPr/>
                </a:tc>
                <a:tc>
                  <a:txBody>
                    <a:bodyPr/>
                    <a:lstStyle/>
                    <a:p>
                      <a:pPr algn="ctr"/>
                      <a:r>
                        <a:rPr lang="en-US" dirty="0"/>
                        <a:t>Band</a:t>
                      </a:r>
                    </a:p>
                  </a:txBody>
                  <a:tcPr/>
                </a:tc>
                <a:extLst>
                  <a:ext uri="{0D108BD9-81ED-4DB2-BD59-A6C34878D82A}">
                    <a16:rowId xmlns:a16="http://schemas.microsoft.com/office/drawing/2014/main" val="3449642834"/>
                  </a:ext>
                </a:extLst>
              </a:tr>
              <a:tr h="370840">
                <a:tc>
                  <a:txBody>
                    <a:bodyPr/>
                    <a:lstStyle/>
                    <a:p>
                      <a:pPr algn="ctr"/>
                      <a:r>
                        <a:rPr lang="en-US" dirty="0"/>
                        <a:t>Cheerleading</a:t>
                      </a:r>
                    </a:p>
                  </a:txBody>
                  <a:tcPr/>
                </a:tc>
                <a:tc>
                  <a:txBody>
                    <a:bodyPr/>
                    <a:lstStyle/>
                    <a:p>
                      <a:pPr algn="ctr"/>
                      <a:r>
                        <a:rPr lang="en-US" dirty="0"/>
                        <a:t>Baseball</a:t>
                      </a:r>
                    </a:p>
                  </a:txBody>
                  <a:tcPr/>
                </a:tc>
                <a:extLst>
                  <a:ext uri="{0D108BD9-81ED-4DB2-BD59-A6C34878D82A}">
                    <a16:rowId xmlns:a16="http://schemas.microsoft.com/office/drawing/2014/main" val="146172148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Co-Ed Cross Country</a:t>
                      </a:r>
                    </a:p>
                  </a:txBody>
                  <a:tcPr/>
                </a:tc>
                <a:tc>
                  <a:txBody>
                    <a:bodyPr/>
                    <a:lstStyle/>
                    <a:p>
                      <a:pPr algn="ctr"/>
                      <a:r>
                        <a:rPr lang="en-US" dirty="0"/>
                        <a:t>Cheerleading</a:t>
                      </a:r>
                    </a:p>
                  </a:txBody>
                  <a:tcPr/>
                </a:tc>
                <a:extLst>
                  <a:ext uri="{0D108BD9-81ED-4DB2-BD59-A6C34878D82A}">
                    <a16:rowId xmlns:a16="http://schemas.microsoft.com/office/drawing/2014/main" val="3094972405"/>
                  </a:ext>
                </a:extLst>
              </a:tr>
              <a:tr h="370840">
                <a:tc>
                  <a:txBody>
                    <a:bodyPr/>
                    <a:lstStyle/>
                    <a:p>
                      <a:pPr algn="ctr"/>
                      <a:r>
                        <a:rPr lang="en-US" dirty="0"/>
                        <a:t>Foot</a:t>
                      </a:r>
                      <a:r>
                        <a:rPr lang="en-US" baseline="0" dirty="0"/>
                        <a:t>ball</a:t>
                      </a:r>
                      <a:endParaRPr lang="en-US" dirty="0"/>
                    </a:p>
                  </a:txBody>
                  <a:tcPr/>
                </a:tc>
                <a:tc>
                  <a:txBody>
                    <a:bodyPr/>
                    <a:lstStyle/>
                    <a:p>
                      <a:pPr algn="ctr"/>
                      <a:r>
                        <a:rPr lang="en-US" dirty="0"/>
                        <a:t>Co-Ed Track</a:t>
                      </a:r>
                    </a:p>
                  </a:txBody>
                  <a:tcPr/>
                </a:tc>
                <a:extLst>
                  <a:ext uri="{0D108BD9-81ED-4DB2-BD59-A6C34878D82A}">
                    <a16:rowId xmlns:a16="http://schemas.microsoft.com/office/drawing/2014/main" val="892957274"/>
                  </a:ext>
                </a:extLst>
              </a:tr>
              <a:tr h="370840">
                <a:tc>
                  <a:txBody>
                    <a:bodyPr/>
                    <a:lstStyle/>
                    <a:p>
                      <a:pPr algn="ctr"/>
                      <a:r>
                        <a:rPr lang="en-US" dirty="0"/>
                        <a:t>Golf</a:t>
                      </a:r>
                    </a:p>
                  </a:txBody>
                  <a:tcPr/>
                </a:tc>
                <a:tc>
                  <a:txBody>
                    <a:bodyPr/>
                    <a:lstStyle/>
                    <a:p>
                      <a:pPr algn="ctr"/>
                      <a:r>
                        <a:rPr lang="en-US" dirty="0"/>
                        <a:t>Softball</a:t>
                      </a:r>
                    </a:p>
                  </a:txBody>
                  <a:tcPr/>
                </a:tc>
                <a:extLst>
                  <a:ext uri="{0D108BD9-81ED-4DB2-BD59-A6C34878D82A}">
                    <a16:rowId xmlns:a16="http://schemas.microsoft.com/office/drawing/2014/main" val="3468933688"/>
                  </a:ext>
                </a:extLst>
              </a:tr>
              <a:tr h="370840">
                <a:tc>
                  <a:txBody>
                    <a:bodyPr/>
                    <a:lstStyle/>
                    <a:p>
                      <a:pPr algn="ctr"/>
                      <a:r>
                        <a:rPr lang="en-US" dirty="0"/>
                        <a:t>Men’s Basketball</a:t>
                      </a:r>
                    </a:p>
                  </a:txBody>
                  <a:tcPr/>
                </a:tc>
                <a:tc>
                  <a:txBody>
                    <a:bodyPr/>
                    <a:lstStyle/>
                    <a:p>
                      <a:pPr algn="ctr"/>
                      <a:endParaRPr lang="en-US" dirty="0"/>
                    </a:p>
                  </a:txBody>
                  <a:tcPr/>
                </a:tc>
                <a:extLst>
                  <a:ext uri="{0D108BD9-81ED-4DB2-BD59-A6C34878D82A}">
                    <a16:rowId xmlns:a16="http://schemas.microsoft.com/office/drawing/2014/main" val="2956839219"/>
                  </a:ext>
                </a:extLst>
              </a:tr>
              <a:tr h="370840">
                <a:tc>
                  <a:txBody>
                    <a:bodyPr/>
                    <a:lstStyle/>
                    <a:p>
                      <a:pPr algn="ctr"/>
                      <a:r>
                        <a:rPr lang="en-US" dirty="0"/>
                        <a:t>Men's Soccer</a:t>
                      </a:r>
                    </a:p>
                  </a:txBody>
                  <a:tcPr/>
                </a:tc>
                <a:tc>
                  <a:txBody>
                    <a:bodyPr/>
                    <a:lstStyle/>
                    <a:p>
                      <a:pPr algn="ctr"/>
                      <a:endParaRPr lang="en-US" dirty="0"/>
                    </a:p>
                  </a:txBody>
                  <a:tcPr/>
                </a:tc>
                <a:extLst>
                  <a:ext uri="{0D108BD9-81ED-4DB2-BD59-A6C34878D82A}">
                    <a16:rowId xmlns:a16="http://schemas.microsoft.com/office/drawing/2014/main" val="590718831"/>
                  </a:ext>
                </a:extLst>
              </a:tr>
              <a:tr h="370840">
                <a:tc>
                  <a:txBody>
                    <a:bodyPr/>
                    <a:lstStyle/>
                    <a:p>
                      <a:pPr algn="ctr"/>
                      <a:r>
                        <a:rPr lang="en-US" dirty="0"/>
                        <a:t>Women’s Basketball</a:t>
                      </a:r>
                    </a:p>
                  </a:txBody>
                  <a:tcPr/>
                </a:tc>
                <a:tc>
                  <a:txBody>
                    <a:bodyPr/>
                    <a:lstStyle/>
                    <a:p>
                      <a:endParaRPr lang="en-US"/>
                    </a:p>
                  </a:txBody>
                  <a:tcPr/>
                </a:tc>
                <a:extLst>
                  <a:ext uri="{0D108BD9-81ED-4DB2-BD59-A6C34878D82A}">
                    <a16:rowId xmlns:a16="http://schemas.microsoft.com/office/drawing/2014/main" val="52458311"/>
                  </a:ext>
                </a:extLst>
              </a:tr>
              <a:tr h="370840">
                <a:tc>
                  <a:txBody>
                    <a:bodyPr/>
                    <a:lstStyle/>
                    <a:p>
                      <a:pPr algn="ctr"/>
                      <a:r>
                        <a:rPr lang="en-US" dirty="0"/>
                        <a:t>Women’s Soccer</a:t>
                      </a:r>
                    </a:p>
                  </a:txBody>
                  <a:tcPr/>
                </a:tc>
                <a:tc>
                  <a:txBody>
                    <a:bodyPr/>
                    <a:lstStyle/>
                    <a:p>
                      <a:endParaRPr lang="en-US"/>
                    </a:p>
                  </a:txBody>
                  <a:tcPr/>
                </a:tc>
                <a:extLst>
                  <a:ext uri="{0D108BD9-81ED-4DB2-BD59-A6C34878D82A}">
                    <a16:rowId xmlns:a16="http://schemas.microsoft.com/office/drawing/2014/main" val="1713761089"/>
                  </a:ext>
                </a:extLst>
              </a:tr>
              <a:tr h="370840">
                <a:tc>
                  <a:txBody>
                    <a:bodyPr/>
                    <a:lstStyle/>
                    <a:p>
                      <a:pPr algn="ctr"/>
                      <a:r>
                        <a:rPr lang="en-US" dirty="0"/>
                        <a:t>Women’s Volleyball</a:t>
                      </a:r>
                    </a:p>
                  </a:txBody>
                  <a:tcPr/>
                </a:tc>
                <a:tc>
                  <a:txBody>
                    <a:bodyPr/>
                    <a:lstStyle/>
                    <a:p>
                      <a:endParaRPr lang="en-US" dirty="0"/>
                    </a:p>
                  </a:txBody>
                  <a:tcPr/>
                </a:tc>
                <a:extLst>
                  <a:ext uri="{0D108BD9-81ED-4DB2-BD59-A6C34878D82A}">
                    <a16:rowId xmlns:a16="http://schemas.microsoft.com/office/drawing/2014/main" val="161870288"/>
                  </a:ext>
                </a:extLst>
              </a:tr>
            </a:tbl>
          </a:graphicData>
        </a:graphic>
      </p:graphicFrame>
    </p:spTree>
    <p:extLst>
      <p:ext uri="{BB962C8B-B14F-4D97-AF65-F5344CB8AC3E}">
        <p14:creationId xmlns:p14="http://schemas.microsoft.com/office/powerpoint/2010/main" val="100068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335D-1FB9-4F64-BE7B-F0427C0A9DC5}"/>
              </a:ext>
            </a:extLst>
          </p:cNvPr>
          <p:cNvSpPr>
            <a:spLocks noGrp="1"/>
          </p:cNvSpPr>
          <p:nvPr>
            <p:ph type="title"/>
          </p:nvPr>
        </p:nvSpPr>
        <p:spPr/>
        <p:txBody>
          <a:bodyPr/>
          <a:lstStyle/>
          <a:p>
            <a:r>
              <a:rPr lang="en-US" dirty="0"/>
              <a:t>Clubs at JMHS</a:t>
            </a:r>
          </a:p>
        </p:txBody>
      </p:sp>
      <p:sp>
        <p:nvSpPr>
          <p:cNvPr id="3" name="Content Placeholder 2">
            <a:extLst>
              <a:ext uri="{FF2B5EF4-FFF2-40B4-BE49-F238E27FC236}">
                <a16:creationId xmlns:a16="http://schemas.microsoft.com/office/drawing/2014/main" id="{E063954B-817A-4567-94C0-A8C2680422CE}"/>
              </a:ext>
            </a:extLst>
          </p:cNvPr>
          <p:cNvSpPr>
            <a:spLocks noGrp="1"/>
          </p:cNvSpPr>
          <p:nvPr>
            <p:ph idx="1"/>
          </p:nvPr>
        </p:nvSpPr>
        <p:spPr/>
        <p:txBody>
          <a:bodyPr/>
          <a:lstStyle/>
          <a:p>
            <a:r>
              <a:rPr lang="en-US" dirty="0"/>
              <a:t>Clubs are part of the Advisory program at JMHS.  </a:t>
            </a:r>
          </a:p>
          <a:p>
            <a:r>
              <a:rPr lang="en-US" dirty="0"/>
              <a:t>Plans for next year’s Advisory program will be finalized later this spring.  </a:t>
            </a:r>
          </a:p>
          <a:p>
            <a:r>
              <a:rPr lang="en-US" dirty="0"/>
              <a:t>Club sign-ups will occur at the start of the school year.</a:t>
            </a:r>
          </a:p>
          <a:p>
            <a:r>
              <a:rPr lang="en-US" dirty="0"/>
              <a:t>Students in CTE programs are encouraged to participate in their clubs.  Membership and competition participation can help build your resume for both college and careers.</a:t>
            </a:r>
          </a:p>
        </p:txBody>
      </p:sp>
    </p:spTree>
    <p:extLst>
      <p:ext uri="{BB962C8B-B14F-4D97-AF65-F5344CB8AC3E}">
        <p14:creationId xmlns:p14="http://schemas.microsoft.com/office/powerpoint/2010/main" val="63615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JMHS Daily Schedule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Students at JMHS are enrolled in seven 50 minutes courses all year long.</a:t>
            </a:r>
          </a:p>
          <a:p>
            <a:r>
              <a:rPr lang="en-US" dirty="0"/>
              <a:t>Students meet in Advisory every Tuesday.  Advisory encompasses an array of activities.  During Advisory, students will attend club meetings, participate in intramurals, and/or complete lessons from the school counseling department.  You are assigned an Advisor based on your last name (alphabetical). </a:t>
            </a:r>
          </a:p>
        </p:txBody>
      </p:sp>
    </p:spTree>
    <p:extLst>
      <p:ext uri="{BB962C8B-B14F-4D97-AF65-F5344CB8AC3E}">
        <p14:creationId xmlns:p14="http://schemas.microsoft.com/office/powerpoint/2010/main" val="24514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6764" y="2806910"/>
            <a:ext cx="9144000" cy="1641490"/>
          </a:xfrm>
        </p:spPr>
        <p:txBody>
          <a:bodyPr/>
          <a:lstStyle/>
          <a:p>
            <a:r>
              <a:rPr lang="en-US"/>
              <a:t>JMHS Curriculum</a:t>
            </a:r>
          </a:p>
        </p:txBody>
      </p:sp>
      <p:sp>
        <p:nvSpPr>
          <p:cNvPr id="3" name="Subtitle 2"/>
          <p:cNvSpPr>
            <a:spLocks noGrp="1"/>
          </p:cNvSpPr>
          <p:nvPr>
            <p:ph type="subTitle" idx="1"/>
          </p:nvPr>
        </p:nvSpPr>
        <p:spPr>
          <a:xfrm>
            <a:off x="1720402" y="4982262"/>
            <a:ext cx="9144000" cy="754025"/>
          </a:xfrm>
        </p:spPr>
        <p:txBody>
          <a:bodyPr/>
          <a:lstStyle/>
          <a:p>
            <a:endParaRPr lang="en-US"/>
          </a:p>
        </p:txBody>
      </p:sp>
    </p:spTree>
    <p:extLst>
      <p:ext uri="{BB962C8B-B14F-4D97-AF65-F5344CB8AC3E}">
        <p14:creationId xmlns:p14="http://schemas.microsoft.com/office/powerpoint/2010/main" val="1432152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Graduation Requirements</a:t>
            </a:r>
          </a:p>
        </p:txBody>
      </p:sp>
      <p:sp>
        <p:nvSpPr>
          <p:cNvPr id="3" name="Content Placeholder 2"/>
          <p:cNvSpPr>
            <a:spLocks noGrp="1"/>
          </p:cNvSpPr>
          <p:nvPr>
            <p:ph idx="1"/>
          </p:nvPr>
        </p:nvSpPr>
        <p:spPr>
          <a:xfrm>
            <a:off x="1120000" y="1558344"/>
            <a:ext cx="10233800" cy="5138669"/>
          </a:xfrm>
        </p:spPr>
        <p:txBody>
          <a:bodyPr vert="horz" lIns="91440" tIns="45720" rIns="91440" bIns="45720" rtlCol="0" anchor="t">
            <a:normAutofit fontScale="92500" lnSpcReduction="20000"/>
          </a:bodyPr>
          <a:lstStyle/>
          <a:p>
            <a:pPr marL="0" indent="0">
              <a:buNone/>
            </a:pPr>
            <a:r>
              <a:rPr lang="en-US" dirty="0"/>
              <a:t>22 Total Credits</a:t>
            </a:r>
          </a:p>
          <a:p>
            <a:r>
              <a:rPr lang="en-US" dirty="0"/>
              <a:t>4 English credits</a:t>
            </a:r>
          </a:p>
          <a:p>
            <a:r>
              <a:rPr lang="en-US" dirty="0"/>
              <a:t>4 Math credits</a:t>
            </a:r>
          </a:p>
          <a:p>
            <a:r>
              <a:rPr lang="en-US" dirty="0"/>
              <a:t>3 Science credits</a:t>
            </a:r>
          </a:p>
          <a:p>
            <a:r>
              <a:rPr lang="en-US" dirty="0"/>
              <a:t>4 Social Studies credits</a:t>
            </a:r>
          </a:p>
          <a:p>
            <a:r>
              <a:rPr lang="en-US" dirty="0"/>
              <a:t>PE</a:t>
            </a:r>
          </a:p>
          <a:p>
            <a:r>
              <a:rPr lang="en-US" dirty="0"/>
              <a:t>Health</a:t>
            </a:r>
          </a:p>
          <a:p>
            <a:r>
              <a:rPr lang="en-US" dirty="0"/>
              <a:t>Fine Art (Art, Band, Choir, Music Appreciation, </a:t>
            </a:r>
            <a:r>
              <a:rPr lang="en-US" dirty="0" err="1"/>
              <a:t>etc</a:t>
            </a:r>
            <a:r>
              <a:rPr lang="en-US" dirty="0"/>
              <a:t>)</a:t>
            </a:r>
          </a:p>
          <a:p>
            <a:r>
              <a:rPr lang="en-US" dirty="0"/>
              <a:t>Career Cluster (4 electives from one career concentration)</a:t>
            </a:r>
          </a:p>
          <a:p>
            <a:pPr marL="0" indent="0">
              <a:buNone/>
            </a:pPr>
            <a:endParaRPr lang="en-US" dirty="0"/>
          </a:p>
          <a:p>
            <a:pPr marL="0" indent="0">
              <a:buNone/>
            </a:pPr>
            <a:r>
              <a:rPr lang="en-US" dirty="0"/>
              <a:t>* Note: 2 Years of one world language is required for college bound students, e.g. French I &amp; II, German I &amp; II or Spanish I &amp; II.</a:t>
            </a:r>
          </a:p>
        </p:txBody>
      </p:sp>
    </p:spTree>
    <p:extLst>
      <p:ext uri="{BB962C8B-B14F-4D97-AF65-F5344CB8AC3E}">
        <p14:creationId xmlns:p14="http://schemas.microsoft.com/office/powerpoint/2010/main" val="3254438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PEP – Personalized Education Plan</a:t>
            </a:r>
          </a:p>
        </p:txBody>
      </p:sp>
      <p:sp>
        <p:nvSpPr>
          <p:cNvPr id="3" name="Content Placeholder 2"/>
          <p:cNvSpPr>
            <a:spLocks noGrp="1"/>
          </p:cNvSpPr>
          <p:nvPr>
            <p:ph idx="1"/>
          </p:nvPr>
        </p:nvSpPr>
        <p:spPr/>
        <p:txBody>
          <a:bodyPr>
            <a:normAutofit fontScale="92500" lnSpcReduction="20000"/>
          </a:bodyPr>
          <a:lstStyle/>
          <a:p>
            <a:r>
              <a:rPr lang="en-US"/>
              <a:t>A Personalized Education Plan (PEP) is developed collaboratively, involving students, parents/guardians and school staff.  During the 8th grade year, each student's PEP is developed based on each student's identified career aspirations. </a:t>
            </a:r>
          </a:p>
          <a:p>
            <a:r>
              <a:rPr lang="en-US"/>
              <a:t> The PEP is reviewed annually in grades 9-12 with the student and his or her parents/guardians and is signed and dated during each annual review.  Students may amend his or her PEP at the end of each semester as long as it does not interfere with the completion of graduation requirements.</a:t>
            </a:r>
          </a:p>
          <a:p>
            <a:r>
              <a:rPr lang="en-US"/>
              <a:t>You will track your progress toward graduation using your PEP.  Each year you will record the courses you have completed and plan for the following year. It is important to keep an accurate record of credits earned in order to stay on track to graduation.</a:t>
            </a:r>
          </a:p>
        </p:txBody>
      </p:sp>
    </p:spTree>
    <p:extLst>
      <p:ext uri="{BB962C8B-B14F-4D97-AF65-F5344CB8AC3E}">
        <p14:creationId xmlns:p14="http://schemas.microsoft.com/office/powerpoint/2010/main" val="2954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an elective?</a:t>
            </a:r>
          </a:p>
        </p:txBody>
      </p:sp>
      <p:sp>
        <p:nvSpPr>
          <p:cNvPr id="3" name="Content Placeholder 2"/>
          <p:cNvSpPr>
            <a:spLocks noGrp="1"/>
          </p:cNvSpPr>
          <p:nvPr>
            <p:ph idx="1"/>
          </p:nvPr>
        </p:nvSpPr>
        <p:spPr/>
        <p:txBody>
          <a:bodyPr vert="horz" lIns="91440" tIns="45720" rIns="91440" bIns="45720" rtlCol="0" anchor="t">
            <a:normAutofit/>
          </a:bodyPr>
          <a:lstStyle/>
          <a:p>
            <a:r>
              <a:rPr lang="en-US"/>
              <a:t>An elective is any course that is not listed as a specific graduation requirement.  For example, cluster classes are electives.  However, Health and PE are not electives because they are specifically listed as gradation requirements.</a:t>
            </a:r>
          </a:p>
        </p:txBody>
      </p:sp>
    </p:spTree>
    <p:extLst>
      <p:ext uri="{BB962C8B-B14F-4D97-AF65-F5344CB8AC3E}">
        <p14:creationId xmlns:p14="http://schemas.microsoft.com/office/powerpoint/2010/main" val="9969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Credits</a:t>
            </a:r>
          </a:p>
        </p:txBody>
      </p:sp>
      <p:sp>
        <p:nvSpPr>
          <p:cNvPr id="3" name="Content Placeholder 2"/>
          <p:cNvSpPr>
            <a:spLocks noGrp="1"/>
          </p:cNvSpPr>
          <p:nvPr>
            <p:ph idx="1"/>
          </p:nvPr>
        </p:nvSpPr>
        <p:spPr/>
        <p:txBody>
          <a:bodyPr>
            <a:normAutofit/>
          </a:bodyPr>
          <a:lstStyle/>
          <a:p>
            <a:r>
              <a:rPr lang="en-US" dirty="0"/>
              <a:t>Embedded credits are credits that a student earns when competencies from one subject are included in another class that permits students to master both content and embedded skills. </a:t>
            </a:r>
          </a:p>
          <a:p>
            <a:r>
              <a:rPr lang="en-US" dirty="0"/>
              <a:t>There are several embedded credit opportunities offered at MCTC that students may wish to pursue in grades 11 and 12.</a:t>
            </a:r>
          </a:p>
        </p:txBody>
      </p:sp>
    </p:spTree>
    <p:extLst>
      <p:ext uri="{BB962C8B-B14F-4D97-AF65-F5344CB8AC3E}">
        <p14:creationId xmlns:p14="http://schemas.microsoft.com/office/powerpoint/2010/main" val="169816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1414</Words>
  <Application>Microsoft Office PowerPoint</Application>
  <PresentationFormat>Widescreen</PresentationFormat>
  <Paragraphs>100</Paragraphs>
  <Slides>17</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Depth</vt:lpstr>
      <vt:lpstr>Welcome to JMHS!</vt:lpstr>
      <vt:lpstr>Sports/Extracurricular Activities </vt:lpstr>
      <vt:lpstr>Clubs at JMHS</vt:lpstr>
      <vt:lpstr>JMHS Daily Schedule</vt:lpstr>
      <vt:lpstr>JMHS Curriculum</vt:lpstr>
      <vt:lpstr>Graduation Requirements</vt:lpstr>
      <vt:lpstr>PEP – Personalized Education Plan</vt:lpstr>
      <vt:lpstr>What is an elective?</vt:lpstr>
      <vt:lpstr>Embedded Credits</vt:lpstr>
      <vt:lpstr>College Credit Opportunities</vt:lpstr>
      <vt:lpstr>WV Virtual School</vt:lpstr>
      <vt:lpstr>Career Clusters</vt:lpstr>
      <vt:lpstr>JMHS Career Clusters</vt:lpstr>
      <vt:lpstr>Planning for Careers and College</vt:lpstr>
      <vt:lpstr>PROMISE SCHOLARSHIP</vt:lpstr>
      <vt:lpstr>Academic, Emotional and Social Counseling</vt:lpstr>
      <vt:lpstr>School Counseling Office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JMHS!</dc:title>
  <dc:creator>Meagan Jones</dc:creator>
  <cp:lastModifiedBy>Meagan Jones</cp:lastModifiedBy>
  <cp:revision>365</cp:revision>
  <dcterms:modified xsi:type="dcterms:W3CDTF">2022-04-14T20:46:38Z</dcterms:modified>
</cp:coreProperties>
</file>