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303" r:id="rId2"/>
    <p:sldId id="281" r:id="rId3"/>
    <p:sldId id="304" r:id="rId4"/>
    <p:sldId id="305" r:id="rId5"/>
    <p:sldId id="306" r:id="rId6"/>
    <p:sldId id="283" r:id="rId7"/>
    <p:sldId id="284" r:id="rId8"/>
    <p:sldId id="287" r:id="rId9"/>
    <p:sldId id="285" r:id="rId10"/>
    <p:sldId id="286" r:id="rId11"/>
    <p:sldId id="301" r:id="rId12"/>
    <p:sldId id="289" r:id="rId13"/>
    <p:sldId id="288" r:id="rId14"/>
    <p:sldId id="290" r:id="rId15"/>
    <p:sldId id="291" r:id="rId16"/>
    <p:sldId id="292" r:id="rId17"/>
    <p:sldId id="293" r:id="rId18"/>
    <p:sldId id="294" r:id="rId19"/>
    <p:sldId id="296" r:id="rId20"/>
    <p:sldId id="297" r:id="rId21"/>
    <p:sldId id="298" r:id="rId22"/>
    <p:sldId id="302" r:id="rId23"/>
    <p:sldId id="300"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4" d="100"/>
          <a:sy n="74" d="100"/>
        </p:scale>
        <p:origin x="58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8BC8840-DB49-4955-AD2C-DC43A819AB49}" type="datetimeFigureOut">
              <a:rPr lang="en-US" smtClean="0"/>
              <a:t>3/11/2016</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3594036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C8840-DB49-4955-AD2C-DC43A819AB49}"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3360941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8BC8840-DB49-4955-AD2C-DC43A819AB49}" type="datetimeFigureOut">
              <a:rPr lang="en-US" smtClean="0"/>
              <a:t>3/11/2016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10388834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8BC8840-DB49-4955-AD2C-DC43A819AB49}" type="datetimeFigureOut">
              <a:rPr lang="en-US" smtClean="0"/>
              <a:t>3/11/2016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0FFCAA6-695D-4E71-A94E-912AD2793968}"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49177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8BC8840-DB49-4955-AD2C-DC43A819AB49}" type="datetimeFigureOut">
              <a:rPr lang="en-US" smtClean="0"/>
              <a:t>3/11/2016</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3073786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8BC8840-DB49-4955-AD2C-DC43A819AB49}" type="datetimeFigureOut">
              <a:rPr lang="en-US" smtClean="0"/>
              <a:t>3/11/2016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1906073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8BC8840-DB49-4955-AD2C-DC43A819AB49}" type="datetimeFigureOut">
              <a:rPr lang="en-US" smtClean="0"/>
              <a:t>3/11/2016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3996957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C8840-DB49-4955-AD2C-DC43A819AB49}"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2696757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8BC8840-DB49-4955-AD2C-DC43A819AB49}" type="datetimeFigureOut">
              <a:rPr lang="en-US" smtClean="0"/>
              <a:t>3/11/2016</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2909024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BC8840-DB49-4955-AD2C-DC43A819AB49}"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1469172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8BC8840-DB49-4955-AD2C-DC43A819AB49}" type="datetimeFigureOut">
              <a:rPr lang="en-US" smtClean="0"/>
              <a:t>3/11/2016</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3761016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BC8840-DB49-4955-AD2C-DC43A819AB49}"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1286373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BC8840-DB49-4955-AD2C-DC43A819AB49}" type="datetimeFigureOut">
              <a:rPr lang="en-US" smtClean="0"/>
              <a:t>3/11/2016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4102957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BC8840-DB49-4955-AD2C-DC43A819AB49}" type="datetimeFigureOut">
              <a:rPr lang="en-US" smtClean="0"/>
              <a:t>3/11/2016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2317506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C8840-DB49-4955-AD2C-DC43A819AB49}" type="datetimeFigureOut">
              <a:rPr lang="en-US" smtClean="0"/>
              <a:t>3/11/2016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2237948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C8840-DB49-4955-AD2C-DC43A819AB49}"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28278182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C8840-DB49-4955-AD2C-DC43A819AB49}"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FFCAA6-695D-4E71-A94E-912AD2793968}" type="slidenum">
              <a:rPr lang="en-US" smtClean="0"/>
              <a:t>‹#›</a:t>
            </a:fld>
            <a:endParaRPr lang="en-US"/>
          </a:p>
        </p:txBody>
      </p:sp>
    </p:spTree>
    <p:extLst>
      <p:ext uri="{BB962C8B-B14F-4D97-AF65-F5344CB8AC3E}">
        <p14:creationId xmlns:p14="http://schemas.microsoft.com/office/powerpoint/2010/main" val="17888346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BC8840-DB49-4955-AD2C-DC43A819AB49}" type="datetimeFigureOut">
              <a:rPr lang="en-US" smtClean="0"/>
              <a:t>3/11/2016</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0FFCAA6-695D-4E71-A94E-912AD2793968}" type="slidenum">
              <a:rPr lang="en-US" smtClean="0"/>
              <a:t>‹#›</a:t>
            </a:fld>
            <a:endParaRPr lang="en-US"/>
          </a:p>
        </p:txBody>
      </p:sp>
    </p:spTree>
    <p:extLst>
      <p:ext uri="{BB962C8B-B14F-4D97-AF65-F5344CB8AC3E}">
        <p14:creationId xmlns:p14="http://schemas.microsoft.com/office/powerpoint/2010/main" val="221305476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xtension.psu.edu/publications/ui362/view"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sites.harvard.edu/fs/docs/icb.topic545407.files/Nobles%20and%20Sciarra.pdf" TargetMode="External"/><Relationship Id="rId2" Type="http://schemas.openxmlformats.org/officeDocument/2006/relationships/hyperlink" Target="http://www.ericdigests.org/pre-925/issues.htm" TargetMode="External"/><Relationship Id="rId1" Type="http://schemas.openxmlformats.org/officeDocument/2006/relationships/slideLayout" Target="../slideLayouts/slideLayout7.xml"/><Relationship Id="rId4" Type="http://schemas.openxmlformats.org/officeDocument/2006/relationships/hyperlink" Target="http://www.saudiembassy.net/about/country-information/Islam/five_pillars_of_Islam.aspx%20on%2022%20February%20201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r.search.yahoo.com/_ylt=AwrB8pvDpdlW.nYAMdOjzbkF;_ylu=X3oDMTBxNG1oMmE2BHNlYwNmcC1hdHRyaWIEc2xrA3J1cmwEaXQD/RV=2/RE=1457133124/RO=11/RU=http:/nrelscience.org/2014/05/12/why-diversity-matters-the-importance-of-racial-and-ethnic-equality-in-conservation/RK=0/RS=dsfBKbUqkrkPTMcVPk_H45ZtDiA-"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Goudy Old Style" panose="02020502050305020303" pitchFamily="18" charset="0"/>
              </a:rPr>
              <a:t>Multi-cultural awareness: Third-culture </a:t>
            </a:r>
            <a:r>
              <a:rPr lang="en-US" dirty="0" smtClean="0">
                <a:latin typeface="Goudy Old Style" panose="02020502050305020303" pitchFamily="18" charset="0"/>
              </a:rPr>
              <a:t>kids </a:t>
            </a:r>
            <a:r>
              <a:rPr lang="en-US" dirty="0" smtClean="0">
                <a:latin typeface="Goudy Old Style" panose="02020502050305020303" pitchFamily="18" charset="0"/>
              </a:rPr>
              <a:t>(</a:t>
            </a:r>
            <a:r>
              <a:rPr lang="en-US" dirty="0" err="1" smtClean="0">
                <a:latin typeface="Goudy Old Style" panose="02020502050305020303" pitchFamily="18" charset="0"/>
              </a:rPr>
              <a:t>TCk</a:t>
            </a:r>
            <a:r>
              <a:rPr lang="en-US" dirty="0" smtClean="0">
                <a:latin typeface="Goudy Old Style" panose="02020502050305020303" pitchFamily="18" charset="0"/>
              </a:rPr>
              <a:t>)</a:t>
            </a:r>
            <a:endParaRPr lang="en-US" dirty="0">
              <a:latin typeface="Goudy Old Style" panose="02020502050305020303" pitchFamily="18" charset="0"/>
            </a:endParaRPr>
          </a:p>
        </p:txBody>
      </p:sp>
      <p:sp>
        <p:nvSpPr>
          <p:cNvPr id="3" name="Subtitle 2"/>
          <p:cNvSpPr>
            <a:spLocks noGrp="1"/>
          </p:cNvSpPr>
          <p:nvPr>
            <p:ph type="subTitle" idx="1"/>
          </p:nvPr>
        </p:nvSpPr>
        <p:spPr/>
        <p:txBody>
          <a:bodyPr/>
          <a:lstStyle/>
          <a:p>
            <a:r>
              <a:rPr lang="en-US" dirty="0" smtClean="0">
                <a:latin typeface="Goudy Old Style" panose="02020502050305020303" pitchFamily="18" charset="0"/>
              </a:rPr>
              <a:t>Grade 9 </a:t>
            </a:r>
            <a:endParaRPr lang="en-US" dirty="0">
              <a:latin typeface="Goudy Old Style" panose="02020502050305020303" pitchFamily="18" charset="0"/>
            </a:endParaRPr>
          </a:p>
        </p:txBody>
      </p:sp>
    </p:spTree>
    <p:extLst>
      <p:ext uri="{BB962C8B-B14F-4D97-AF65-F5344CB8AC3E}">
        <p14:creationId xmlns:p14="http://schemas.microsoft.com/office/powerpoint/2010/main" val="24052517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Dimensions of diversity</a:t>
            </a:r>
            <a:endParaRPr lang="en-US" dirty="0">
              <a:latin typeface="Goudy Old Style" panose="02020502050305020303"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1600319"/>
              </p:ext>
            </p:extLst>
          </p:nvPr>
        </p:nvGraphicFramePr>
        <p:xfrm>
          <a:off x="685800" y="2193925"/>
          <a:ext cx="10820400" cy="3977640"/>
        </p:xfrm>
        <a:graphic>
          <a:graphicData uri="http://schemas.openxmlformats.org/drawingml/2006/table">
            <a:tbl>
              <a:tblPr firstRow="1" bandRow="1">
                <a:tableStyleId>{5C22544A-7EE6-4342-B048-85BDC9FD1C3A}</a:tableStyleId>
              </a:tblPr>
              <a:tblGrid>
                <a:gridCol w="5410200"/>
                <a:gridCol w="5410200"/>
              </a:tblGrid>
              <a:tr h="370840">
                <a:tc>
                  <a:txBody>
                    <a:bodyPr/>
                    <a:lstStyle/>
                    <a:p>
                      <a:r>
                        <a:rPr lang="en-US" dirty="0" smtClean="0">
                          <a:latin typeface="Goudy Old Style" panose="02020502050305020303" pitchFamily="18" charset="0"/>
                        </a:rPr>
                        <a:t>Primary - </a:t>
                      </a:r>
                      <a:r>
                        <a:rPr lang="en-US" sz="1800" b="1" kern="1200" dirty="0" smtClean="0">
                          <a:solidFill>
                            <a:schemeClr val="lt1"/>
                          </a:solidFill>
                          <a:effectLst/>
                          <a:latin typeface="Goudy Old Style" panose="02020502050305020303" pitchFamily="18" charset="0"/>
                          <a:ea typeface="+mn-ea"/>
                          <a:cs typeface="+mn-cs"/>
                        </a:rPr>
                        <a:t>unalterable and</a:t>
                      </a:r>
                      <a:r>
                        <a:rPr lang="en-US" sz="1800" b="1" kern="1200" baseline="0" dirty="0" smtClean="0">
                          <a:solidFill>
                            <a:schemeClr val="lt1"/>
                          </a:solidFill>
                          <a:effectLst/>
                          <a:latin typeface="Goudy Old Style" panose="02020502050305020303" pitchFamily="18" charset="0"/>
                          <a:ea typeface="+mn-ea"/>
                          <a:cs typeface="+mn-cs"/>
                        </a:rPr>
                        <a:t> </a:t>
                      </a:r>
                      <a:r>
                        <a:rPr lang="en-US" sz="1800" b="1" kern="1200" dirty="0" smtClean="0">
                          <a:solidFill>
                            <a:schemeClr val="lt1"/>
                          </a:solidFill>
                          <a:effectLst/>
                          <a:latin typeface="Goudy Old Style" panose="02020502050305020303" pitchFamily="18" charset="0"/>
                          <a:ea typeface="+mn-ea"/>
                          <a:cs typeface="+mn-cs"/>
                        </a:rPr>
                        <a:t>extremely powerful </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Secondary - </a:t>
                      </a:r>
                      <a:r>
                        <a:rPr lang="en-US" sz="1800" b="1" kern="1200" dirty="0" smtClean="0">
                          <a:solidFill>
                            <a:schemeClr val="lt1"/>
                          </a:solidFill>
                          <a:effectLst/>
                          <a:latin typeface="Goudy Old Style" panose="02020502050305020303" pitchFamily="18" charset="0"/>
                          <a:ea typeface="+mn-ea"/>
                          <a:cs typeface="+mn-cs"/>
                        </a:rPr>
                        <a:t>important in shaping us, but we have</a:t>
                      </a:r>
                      <a:r>
                        <a:rPr lang="en-US" sz="1800" b="1" kern="1200" baseline="0" dirty="0" smtClean="0">
                          <a:solidFill>
                            <a:schemeClr val="lt1"/>
                          </a:solidFill>
                          <a:effectLst/>
                          <a:latin typeface="Goudy Old Style" panose="02020502050305020303" pitchFamily="18" charset="0"/>
                          <a:ea typeface="+mn-ea"/>
                          <a:cs typeface="+mn-cs"/>
                        </a:rPr>
                        <a:t> </a:t>
                      </a:r>
                      <a:r>
                        <a:rPr lang="en-US" sz="1800" b="1" kern="1200" dirty="0" smtClean="0">
                          <a:solidFill>
                            <a:schemeClr val="lt1"/>
                          </a:solidFill>
                          <a:effectLst/>
                          <a:latin typeface="Goudy Old Style" panose="02020502050305020303" pitchFamily="18" charset="0"/>
                          <a:ea typeface="+mn-ea"/>
                          <a:cs typeface="+mn-cs"/>
                        </a:rPr>
                        <a:t>some measure of control over them</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Age</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Communication Style</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Ethnicity</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Education</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Gender</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Geographic</a:t>
                      </a:r>
                      <a:r>
                        <a:rPr lang="en-US" baseline="0" dirty="0" smtClean="0">
                          <a:latin typeface="Goudy Old Style" panose="02020502050305020303" pitchFamily="18" charset="0"/>
                        </a:rPr>
                        <a:t> Location</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Heritage</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Income</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Mental Abilities/Qualities</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Marital Status</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Physical Abilities/Characteristics</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Military Experience</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Race</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Parental Status</a:t>
                      </a:r>
                      <a:endParaRPr lang="en-US" dirty="0">
                        <a:latin typeface="Goudy Old Style" panose="02020502050305020303"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Goudy Old Style" panose="02020502050305020303" pitchFamily="18" charset="0"/>
                        </a:rPr>
                        <a:t>Sexual Affection/Orientation</a:t>
                      </a:r>
                    </a:p>
                  </a:txBody>
                  <a:tcPr/>
                </a:tc>
                <a:tc>
                  <a:txBody>
                    <a:bodyPr/>
                    <a:lstStyle/>
                    <a:p>
                      <a:r>
                        <a:rPr lang="en-US" dirty="0" smtClean="0">
                          <a:latin typeface="Goudy Old Style" panose="02020502050305020303" pitchFamily="18" charset="0"/>
                        </a:rPr>
                        <a:t>Religious Beliefs</a:t>
                      </a:r>
                      <a:endParaRPr lang="en-US" dirty="0">
                        <a:latin typeface="Goudy Old Style" panose="02020502050305020303" pitchFamily="18" charset="0"/>
                      </a:endParaRPr>
                    </a:p>
                  </a:txBody>
                  <a:tcPr/>
                </a:tc>
              </a:tr>
              <a:tr h="370840">
                <a:tc>
                  <a:txBody>
                    <a:bodyPr/>
                    <a:lstStyle/>
                    <a:p>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Work Background/Style</a:t>
                      </a:r>
                    </a:p>
                  </a:txBody>
                  <a:tcPr/>
                </a:tc>
              </a:tr>
            </a:tbl>
          </a:graphicData>
        </a:graphic>
      </p:graphicFrame>
    </p:spTree>
    <p:extLst>
      <p:ext uri="{BB962C8B-B14F-4D97-AF65-F5344CB8AC3E}">
        <p14:creationId xmlns:p14="http://schemas.microsoft.com/office/powerpoint/2010/main" val="3170489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Activity one – dimensions of diversity</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smtClean="0">
                <a:latin typeface="Goudy Old Style" panose="02020502050305020303" pitchFamily="18" charset="0"/>
              </a:rPr>
              <a:t>While I hand out Activity One think </a:t>
            </a:r>
            <a:r>
              <a:rPr lang="en-US" dirty="0">
                <a:latin typeface="Goudy Old Style" panose="02020502050305020303" pitchFamily="18" charset="0"/>
              </a:rPr>
              <a:t>about your own school or community. Consider each of the following dimensions of diversity. How important is each of these differences to the people in your community or workplace? Are people treated differently based on these factors? </a:t>
            </a:r>
            <a:endParaRPr lang="en-US" dirty="0" smtClean="0">
              <a:latin typeface="Goudy Old Style" panose="02020502050305020303" pitchFamily="18" charset="0"/>
            </a:endParaRPr>
          </a:p>
          <a:p>
            <a:r>
              <a:rPr lang="en-US" dirty="0" smtClean="0">
                <a:latin typeface="Goudy Old Style" panose="02020502050305020303" pitchFamily="18" charset="0"/>
              </a:rPr>
              <a:t>Complete the Activity.  This activity will be placed in your Advisory folder.</a:t>
            </a:r>
          </a:p>
          <a:p>
            <a:r>
              <a:rPr lang="en-US" dirty="0" smtClean="0">
                <a:latin typeface="Goudy Old Style" panose="02020502050305020303" pitchFamily="18" charset="0"/>
              </a:rPr>
              <a:t>Let’s discuss your responses, as a class.</a:t>
            </a:r>
            <a:endParaRPr lang="en-US" dirty="0">
              <a:latin typeface="Goudy Old Style" panose="02020502050305020303" pitchFamily="18" charset="0"/>
            </a:endParaRPr>
          </a:p>
          <a:p>
            <a:endParaRPr lang="en-US" dirty="0"/>
          </a:p>
        </p:txBody>
      </p:sp>
    </p:spTree>
    <p:extLst>
      <p:ext uri="{BB962C8B-B14F-4D97-AF65-F5344CB8AC3E}">
        <p14:creationId xmlns:p14="http://schemas.microsoft.com/office/powerpoint/2010/main" val="2619530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Likeness – human nature</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a:latin typeface="Goudy Old Style" panose="02020502050305020303" pitchFamily="18" charset="0"/>
              </a:rPr>
              <a:t>We tend to have a natural affinity with people who share many of our own dimensions of diversity. Likewise, we tend to feel less comfortable with people who have few dimensions in common with us. When you think about your closest friends, are they similar to you or very different from you? </a:t>
            </a:r>
            <a:endParaRPr lang="en-US" dirty="0" smtClean="0">
              <a:latin typeface="Goudy Old Style" panose="02020502050305020303" pitchFamily="18" charset="0"/>
            </a:endParaRPr>
          </a:p>
          <a:p>
            <a:r>
              <a:rPr lang="en-US" dirty="0" smtClean="0">
                <a:latin typeface="Goudy Old Style" panose="02020502050305020303" pitchFamily="18" charset="0"/>
              </a:rPr>
              <a:t>In </a:t>
            </a:r>
            <a:r>
              <a:rPr lang="en-US" dirty="0">
                <a:latin typeface="Goudy Old Style" panose="02020502050305020303" pitchFamily="18" charset="0"/>
              </a:rPr>
              <a:t>the past, it was pretty likely that the people who lived in our neighborhoods, the children we went </a:t>
            </a:r>
            <a:r>
              <a:rPr lang="en-US" dirty="0" smtClean="0">
                <a:latin typeface="Goudy Old Style" panose="02020502050305020303" pitchFamily="18" charset="0"/>
              </a:rPr>
              <a:t>to school </a:t>
            </a:r>
            <a:r>
              <a:rPr lang="en-US" dirty="0">
                <a:latin typeface="Goudy Old Style" panose="02020502050305020303" pitchFamily="18" charset="0"/>
              </a:rPr>
              <a:t>with, the people we worked and did business with, and the people we worshipped with were people who shared many of our own dimensions of diversity. In most aspects of our lives, the people we interacted with were very similar to ourselves. However, as our communities become </a:t>
            </a:r>
            <a:r>
              <a:rPr lang="en-US" dirty="0" smtClean="0">
                <a:latin typeface="Goudy Old Style" panose="02020502050305020303" pitchFamily="18" charset="0"/>
              </a:rPr>
              <a:t>increasingly more </a:t>
            </a:r>
            <a:r>
              <a:rPr lang="en-US" dirty="0">
                <a:latin typeface="Goudy Old Style" panose="02020502050305020303" pitchFamily="18" charset="0"/>
              </a:rPr>
              <a:t>diverse, understanding the perspectives of diversity will become more important.</a:t>
            </a:r>
          </a:p>
          <a:p>
            <a:endParaRPr lang="en-US" dirty="0"/>
          </a:p>
        </p:txBody>
      </p:sp>
    </p:spTree>
    <p:extLst>
      <p:ext uri="{BB962C8B-B14F-4D97-AF65-F5344CB8AC3E}">
        <p14:creationId xmlns:p14="http://schemas.microsoft.com/office/powerpoint/2010/main" val="3416662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Unintentional stereotyping</a:t>
            </a:r>
            <a:endParaRPr lang="en-US" dirty="0">
              <a:latin typeface="Goudy Old Style" panose="02020502050305020303" pitchFamily="18" charset="0"/>
            </a:endParaRPr>
          </a:p>
        </p:txBody>
      </p:sp>
      <p:sp>
        <p:nvSpPr>
          <p:cNvPr id="3" name="Content Placeholder 2"/>
          <p:cNvSpPr>
            <a:spLocks noGrp="1"/>
          </p:cNvSpPr>
          <p:nvPr>
            <p:ph idx="1"/>
          </p:nvPr>
        </p:nvSpPr>
        <p:spPr>
          <a:xfrm>
            <a:off x="685800" y="2057402"/>
            <a:ext cx="10820400" cy="4497944"/>
          </a:xfrm>
        </p:spPr>
        <p:txBody>
          <a:bodyPr>
            <a:normAutofit/>
          </a:bodyPr>
          <a:lstStyle/>
          <a:p>
            <a:r>
              <a:rPr lang="en-US" dirty="0" smtClean="0">
                <a:latin typeface="Goudy Old Style" panose="02020502050305020303" pitchFamily="18" charset="0"/>
              </a:rPr>
              <a:t>When </a:t>
            </a:r>
            <a:r>
              <a:rPr lang="en-US" dirty="0">
                <a:latin typeface="Goudy Old Style" panose="02020502050305020303" pitchFamily="18" charset="0"/>
              </a:rPr>
              <a:t>we see another person, we notice, make assessments, and make decisions about how to </a:t>
            </a:r>
            <a:r>
              <a:rPr lang="en-US" dirty="0" smtClean="0">
                <a:latin typeface="Goudy Old Style" panose="02020502050305020303" pitchFamily="18" charset="0"/>
              </a:rPr>
              <a:t>interact with </a:t>
            </a:r>
            <a:r>
              <a:rPr lang="en-US" dirty="0">
                <a:latin typeface="Goudy Old Style" panose="02020502050305020303" pitchFamily="18" charset="0"/>
              </a:rPr>
              <a:t>that individual based </a:t>
            </a:r>
            <a:r>
              <a:rPr lang="en-US" dirty="0" smtClean="0">
                <a:latin typeface="Goudy Old Style" panose="02020502050305020303" pitchFamily="18" charset="0"/>
              </a:rPr>
              <a:t>on the </a:t>
            </a:r>
            <a:r>
              <a:rPr lang="en-US" dirty="0">
                <a:latin typeface="Goudy Old Style" panose="02020502050305020303" pitchFamily="18" charset="0"/>
              </a:rPr>
              <a:t>nine </a:t>
            </a:r>
            <a:r>
              <a:rPr lang="en-US" dirty="0" smtClean="0">
                <a:latin typeface="Goudy Old Style" panose="02020502050305020303" pitchFamily="18" charset="0"/>
              </a:rPr>
              <a:t>factors listed below. These </a:t>
            </a:r>
            <a:r>
              <a:rPr lang="en-US" dirty="0">
                <a:latin typeface="Goudy Old Style" panose="02020502050305020303" pitchFamily="18" charset="0"/>
              </a:rPr>
              <a:t>reactions, based on split-second assessments of others, influence our relationships. </a:t>
            </a:r>
            <a:endParaRPr lang="en-US" dirty="0" smtClean="0">
              <a:latin typeface="Goudy Old Style" panose="02020502050305020303" pitchFamily="18" charset="0"/>
            </a:endParaRPr>
          </a:p>
          <a:p>
            <a:endParaRPr lang="en-US" dirty="0"/>
          </a:p>
          <a:p>
            <a:pPr marL="0" indent="0">
              <a:buNone/>
            </a:pPr>
            <a:endParaRPr lang="en-US" dirty="0" smtClean="0"/>
          </a:p>
          <a:p>
            <a:pPr marL="0" indent="0">
              <a:buNone/>
            </a:pPr>
            <a:endParaRPr lang="en-US" dirty="0"/>
          </a:p>
          <a:p>
            <a:pPr marL="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592753400"/>
              </p:ext>
            </p:extLst>
          </p:nvPr>
        </p:nvGraphicFramePr>
        <p:xfrm>
          <a:off x="1735786" y="3398472"/>
          <a:ext cx="8127999" cy="111252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en-US" b="0" dirty="0" smtClean="0">
                          <a:solidFill>
                            <a:schemeClr val="tx1"/>
                          </a:solidFill>
                          <a:latin typeface="Goudy Old Style" panose="02020502050305020303" pitchFamily="18" charset="0"/>
                        </a:rPr>
                        <a:t>Skin</a:t>
                      </a:r>
                      <a:r>
                        <a:rPr lang="en-US" b="0" baseline="0" dirty="0" smtClean="0">
                          <a:solidFill>
                            <a:schemeClr val="tx1"/>
                          </a:solidFill>
                          <a:latin typeface="Goudy Old Style" panose="02020502050305020303" pitchFamily="18" charset="0"/>
                        </a:rPr>
                        <a:t>-Color</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c>
                  <a:txBody>
                    <a:bodyPr/>
                    <a:lstStyle/>
                    <a:p>
                      <a:r>
                        <a:rPr lang="en-US" b="0" dirty="0" smtClean="0">
                          <a:solidFill>
                            <a:schemeClr val="tx1"/>
                          </a:solidFill>
                          <a:latin typeface="Goudy Old Style" panose="02020502050305020303" pitchFamily="18" charset="0"/>
                        </a:rPr>
                        <a:t>Gender</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c>
                  <a:txBody>
                    <a:bodyPr/>
                    <a:lstStyle/>
                    <a:p>
                      <a:r>
                        <a:rPr lang="en-US" b="0" dirty="0" smtClean="0">
                          <a:solidFill>
                            <a:schemeClr val="tx1"/>
                          </a:solidFill>
                          <a:latin typeface="Goudy Old Style" panose="02020502050305020303" pitchFamily="18" charset="0"/>
                        </a:rPr>
                        <a:t>Age</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r>
              <a:tr h="370840">
                <a:tc>
                  <a:txBody>
                    <a:bodyPr/>
                    <a:lstStyle/>
                    <a:p>
                      <a:r>
                        <a:rPr lang="en-US" dirty="0" smtClean="0">
                          <a:latin typeface="Goudy Old Style" panose="02020502050305020303" pitchFamily="18" charset="0"/>
                        </a:rPr>
                        <a:t>Appearance</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Facial Expressions</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Eye Contact</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Movement</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Personal Space</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Touch</a:t>
                      </a:r>
                      <a:endParaRPr lang="en-US" dirty="0">
                        <a:latin typeface="Goudy Old Style" panose="02020502050305020303" pitchFamily="18" charset="0"/>
                      </a:endParaRPr>
                    </a:p>
                  </a:txBody>
                  <a:tcPr/>
                </a:tc>
              </a:tr>
            </a:tbl>
          </a:graphicData>
        </a:graphic>
      </p:graphicFrame>
    </p:spTree>
    <p:extLst>
      <p:ext uri="{BB962C8B-B14F-4D97-AF65-F5344CB8AC3E}">
        <p14:creationId xmlns:p14="http://schemas.microsoft.com/office/powerpoint/2010/main" val="3222354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Unintentional stereotyping</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a:latin typeface="Goudy Old Style" panose="02020502050305020303" pitchFamily="18" charset="0"/>
              </a:rPr>
              <a:t>Because each of us is different, we see and interpret behavior through our own cultural filter. One effect of our cultural programming is that it puts us “on automatic.” </a:t>
            </a:r>
            <a:endParaRPr lang="en-US" dirty="0" smtClean="0">
              <a:latin typeface="Goudy Old Style" panose="02020502050305020303" pitchFamily="18" charset="0"/>
            </a:endParaRPr>
          </a:p>
          <a:p>
            <a:r>
              <a:rPr lang="en-US" dirty="0" smtClean="0">
                <a:latin typeface="Goudy Old Style" panose="02020502050305020303" pitchFamily="18" charset="0"/>
              </a:rPr>
              <a:t>When </a:t>
            </a:r>
            <a:r>
              <a:rPr lang="en-US" dirty="0">
                <a:latin typeface="Goudy Old Style" panose="02020502050305020303" pitchFamily="18" charset="0"/>
              </a:rPr>
              <a:t>we were children learning about the world, some of the messages we received about people who are different from us were misinformation. Some of these messages came from our parents, friends, </a:t>
            </a:r>
            <a:r>
              <a:rPr lang="en-US" dirty="0" smtClean="0">
                <a:latin typeface="Goudy Old Style" panose="02020502050305020303" pitchFamily="18" charset="0"/>
              </a:rPr>
              <a:t>teachers and </a:t>
            </a:r>
            <a:r>
              <a:rPr lang="en-US" dirty="0">
                <a:latin typeface="Goudy Old Style" panose="02020502050305020303" pitchFamily="18" charset="0"/>
              </a:rPr>
              <a:t>others. </a:t>
            </a:r>
            <a:endParaRPr lang="en-US" dirty="0" smtClean="0">
              <a:latin typeface="Goudy Old Style" panose="02020502050305020303" pitchFamily="18" charset="0"/>
            </a:endParaRPr>
          </a:p>
          <a:p>
            <a:r>
              <a:rPr lang="en-US" dirty="0" smtClean="0">
                <a:latin typeface="Goudy Old Style" panose="02020502050305020303" pitchFamily="18" charset="0"/>
              </a:rPr>
              <a:t>These </a:t>
            </a:r>
            <a:r>
              <a:rPr lang="en-US" dirty="0">
                <a:latin typeface="Goudy Old Style" panose="02020502050305020303" pitchFamily="18" charset="0"/>
              </a:rPr>
              <a:t>people did not intend to feed us misinformation. They were simply passing on the messages that had been passed down to them. Some of the messages we received came from people. Some of the messages came from media, such as television and textbooks.</a:t>
            </a:r>
          </a:p>
          <a:p>
            <a:endParaRPr lang="en-US" dirty="0"/>
          </a:p>
        </p:txBody>
      </p:sp>
    </p:spTree>
    <p:extLst>
      <p:ext uri="{BB962C8B-B14F-4D97-AF65-F5344CB8AC3E}">
        <p14:creationId xmlns:p14="http://schemas.microsoft.com/office/powerpoint/2010/main" val="2568750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Activity TWO</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a:latin typeface="Goudy Old Style" panose="02020502050305020303" pitchFamily="18" charset="0"/>
              </a:rPr>
              <a:t>Let’s look at some examples of being </a:t>
            </a:r>
            <a:r>
              <a:rPr lang="en-US" dirty="0" smtClean="0">
                <a:latin typeface="Goudy Old Style" panose="02020502050305020303" pitchFamily="18" charset="0"/>
              </a:rPr>
              <a:t>“on automatic”. </a:t>
            </a:r>
            <a:r>
              <a:rPr lang="en-US" dirty="0">
                <a:latin typeface="Goudy Old Style" panose="02020502050305020303" pitchFamily="18" charset="0"/>
              </a:rPr>
              <a:t>Read each word or phrase below one at a time. For each one, note the first thought that comes to your mind. Don’t spend a lot of time thinking—just note the first thing that comes to mind</a:t>
            </a:r>
            <a:r>
              <a:rPr lang="en-US" dirty="0" smtClean="0">
                <a:latin typeface="Goudy Old Style" panose="02020502050305020303" pitchFamily="18" charset="0"/>
              </a:rPr>
              <a:t>.  You have one minute.</a:t>
            </a:r>
            <a:endParaRPr lang="en-US" dirty="0">
              <a:latin typeface="Goudy Old Style" panose="02020502050305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10931306"/>
              </p:ext>
            </p:extLst>
          </p:nvPr>
        </p:nvGraphicFramePr>
        <p:xfrm>
          <a:off x="2032000" y="3784838"/>
          <a:ext cx="8128000" cy="148336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en-US" b="0" dirty="0" smtClean="0">
                          <a:solidFill>
                            <a:schemeClr val="tx1"/>
                          </a:solidFill>
                          <a:latin typeface="Goudy Old Style" panose="02020502050305020303" pitchFamily="18" charset="0"/>
                        </a:rPr>
                        <a:t>Politician</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c>
                  <a:txBody>
                    <a:bodyPr/>
                    <a:lstStyle/>
                    <a:p>
                      <a:r>
                        <a:rPr lang="en-US" b="0" dirty="0" smtClean="0">
                          <a:solidFill>
                            <a:schemeClr val="tx1"/>
                          </a:solidFill>
                          <a:latin typeface="Goudy Old Style" panose="02020502050305020303" pitchFamily="18" charset="0"/>
                        </a:rPr>
                        <a:t>Homeless</a:t>
                      </a:r>
                      <a:r>
                        <a:rPr lang="en-US" b="0" baseline="0" dirty="0" smtClean="0">
                          <a:solidFill>
                            <a:schemeClr val="tx1"/>
                          </a:solidFill>
                          <a:latin typeface="Goudy Old Style" panose="02020502050305020303" pitchFamily="18" charset="0"/>
                        </a:rPr>
                        <a:t> Person</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r>
              <a:tr h="370840">
                <a:tc>
                  <a:txBody>
                    <a:bodyPr/>
                    <a:lstStyle/>
                    <a:p>
                      <a:r>
                        <a:rPr lang="en-US" dirty="0" smtClean="0">
                          <a:latin typeface="Goudy Old Style" panose="02020502050305020303" pitchFamily="18" charset="0"/>
                        </a:rPr>
                        <a:t>Lawyer</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Farmer</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Teenager</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Professor</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Police Officer</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Man in a wheel chair</a:t>
                      </a:r>
                      <a:endParaRPr lang="en-US" dirty="0">
                        <a:latin typeface="Goudy Old Style" panose="02020502050305020303" pitchFamily="18" charset="0"/>
                      </a:endParaRPr>
                    </a:p>
                  </a:txBody>
                  <a:tcPr/>
                </a:tc>
              </a:tr>
            </a:tbl>
          </a:graphicData>
        </a:graphic>
      </p:graphicFrame>
    </p:spTree>
    <p:extLst>
      <p:ext uri="{BB962C8B-B14F-4D97-AF65-F5344CB8AC3E}">
        <p14:creationId xmlns:p14="http://schemas.microsoft.com/office/powerpoint/2010/main" val="956952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Activity results</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a:latin typeface="Goudy Old Style" panose="02020502050305020303" pitchFamily="18" charset="0"/>
              </a:rPr>
              <a:t>Some of your responses will likely represent </a:t>
            </a:r>
            <a:r>
              <a:rPr lang="en-US" dirty="0" smtClean="0">
                <a:latin typeface="Goudy Old Style" panose="02020502050305020303" pitchFamily="18" charset="0"/>
              </a:rPr>
              <a:t>stereotypes. You </a:t>
            </a:r>
            <a:r>
              <a:rPr lang="en-US" dirty="0">
                <a:latin typeface="Goudy Old Style" panose="02020502050305020303" pitchFamily="18" charset="0"/>
              </a:rPr>
              <a:t>did not take time to think about them; </a:t>
            </a:r>
            <a:r>
              <a:rPr lang="en-US" dirty="0" smtClean="0">
                <a:latin typeface="Goudy Old Style" panose="02020502050305020303" pitchFamily="18" charset="0"/>
              </a:rPr>
              <a:t>they were </a:t>
            </a:r>
            <a:r>
              <a:rPr lang="en-US" dirty="0">
                <a:latin typeface="Goudy Old Style" panose="02020502050305020303" pitchFamily="18" charset="0"/>
              </a:rPr>
              <a:t>automatic responses. </a:t>
            </a:r>
          </a:p>
          <a:p>
            <a:r>
              <a:rPr lang="en-US" dirty="0" smtClean="0">
                <a:latin typeface="Goudy Old Style" panose="02020502050305020303" pitchFamily="18" charset="0"/>
              </a:rPr>
              <a:t>It is likely that several of you had the thoughts listed in the chart below</a:t>
            </a:r>
            <a:r>
              <a:rPr lang="en-US" dirty="0" smtClean="0"/>
              <a: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16588569"/>
              </p:ext>
            </p:extLst>
          </p:nvPr>
        </p:nvGraphicFramePr>
        <p:xfrm>
          <a:off x="1658510" y="3703988"/>
          <a:ext cx="8541556" cy="1483360"/>
        </p:xfrm>
        <a:graphic>
          <a:graphicData uri="http://schemas.openxmlformats.org/drawingml/2006/table">
            <a:tbl>
              <a:tblPr firstRow="1" bandRow="1">
                <a:tableStyleId>{5C22544A-7EE6-4342-B048-85BDC9FD1C3A}</a:tableStyleId>
              </a:tblPr>
              <a:tblGrid>
                <a:gridCol w="3827890"/>
                <a:gridCol w="4713666"/>
              </a:tblGrid>
              <a:tr h="370840">
                <a:tc>
                  <a:txBody>
                    <a:bodyPr/>
                    <a:lstStyle/>
                    <a:p>
                      <a:r>
                        <a:rPr lang="en-US" b="0" dirty="0" smtClean="0">
                          <a:solidFill>
                            <a:schemeClr val="tx1"/>
                          </a:solidFill>
                          <a:latin typeface="Goudy Old Style" panose="02020502050305020303" pitchFamily="18" charset="0"/>
                        </a:rPr>
                        <a:t>Politician: liar, government</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c>
                  <a:txBody>
                    <a:bodyPr/>
                    <a:lstStyle/>
                    <a:p>
                      <a:r>
                        <a:rPr lang="en-US" b="0" dirty="0" smtClean="0">
                          <a:solidFill>
                            <a:schemeClr val="tx1"/>
                          </a:solidFill>
                          <a:latin typeface="Goudy Old Style" panose="02020502050305020303" pitchFamily="18" charset="0"/>
                        </a:rPr>
                        <a:t>Homeless</a:t>
                      </a:r>
                      <a:r>
                        <a:rPr lang="en-US" b="0" baseline="0" dirty="0" smtClean="0">
                          <a:solidFill>
                            <a:schemeClr val="tx1"/>
                          </a:solidFill>
                          <a:latin typeface="Goudy Old Style" panose="02020502050305020303" pitchFamily="18" charset="0"/>
                        </a:rPr>
                        <a:t> Person: irresponsible, alcoholic</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r>
              <a:tr h="370840">
                <a:tc>
                  <a:txBody>
                    <a:bodyPr/>
                    <a:lstStyle/>
                    <a:p>
                      <a:r>
                        <a:rPr lang="en-US" dirty="0" smtClean="0">
                          <a:latin typeface="Goudy Old Style" panose="02020502050305020303" pitchFamily="18" charset="0"/>
                        </a:rPr>
                        <a:t>Lawyer: rich,</a:t>
                      </a:r>
                      <a:r>
                        <a:rPr lang="en-US" baseline="0" dirty="0" smtClean="0">
                          <a:latin typeface="Goudy Old Style" panose="02020502050305020303" pitchFamily="18" charset="0"/>
                        </a:rPr>
                        <a:t> unethical</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Farmer: hard-worker,</a:t>
                      </a:r>
                      <a:r>
                        <a:rPr lang="en-US" baseline="0" dirty="0" smtClean="0">
                          <a:latin typeface="Goudy Old Style" panose="02020502050305020303" pitchFamily="18" charset="0"/>
                        </a:rPr>
                        <a:t> unsophisticated</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Teenager: </a:t>
                      </a:r>
                      <a:r>
                        <a:rPr lang="en-US" dirty="0" err="1" smtClean="0">
                          <a:latin typeface="Goudy Old Style" panose="02020502050305020303" pitchFamily="18" charset="0"/>
                        </a:rPr>
                        <a:t>wreckless</a:t>
                      </a:r>
                      <a:r>
                        <a:rPr lang="en-US" dirty="0" smtClean="0">
                          <a:latin typeface="Goudy Old Style" panose="02020502050305020303" pitchFamily="18" charset="0"/>
                        </a:rPr>
                        <a:t>,</a:t>
                      </a:r>
                      <a:r>
                        <a:rPr lang="en-US" baseline="0" dirty="0" smtClean="0">
                          <a:latin typeface="Goudy Old Style" panose="02020502050305020303" pitchFamily="18" charset="0"/>
                        </a:rPr>
                        <a:t> immature</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Professor: super</a:t>
                      </a:r>
                      <a:r>
                        <a:rPr lang="en-US" baseline="0" dirty="0" smtClean="0">
                          <a:latin typeface="Goudy Old Style" panose="02020502050305020303" pitchFamily="18" charset="0"/>
                        </a:rPr>
                        <a:t> smart, strange</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Police Officer:</a:t>
                      </a:r>
                      <a:r>
                        <a:rPr lang="en-US" baseline="0" dirty="0" smtClean="0">
                          <a:latin typeface="Goudy Old Style" panose="02020502050305020303" pitchFamily="18" charset="0"/>
                        </a:rPr>
                        <a:t> trustworthy, cocky</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Man in a wheel chair: weak, helpless</a:t>
                      </a:r>
                      <a:endParaRPr lang="en-US" dirty="0">
                        <a:latin typeface="Goudy Old Style" panose="02020502050305020303" pitchFamily="18" charset="0"/>
                      </a:endParaRPr>
                    </a:p>
                  </a:txBody>
                  <a:tcPr/>
                </a:tc>
              </a:tr>
            </a:tbl>
          </a:graphicData>
        </a:graphic>
      </p:graphicFrame>
    </p:spTree>
    <p:extLst>
      <p:ext uri="{BB962C8B-B14F-4D97-AF65-F5344CB8AC3E}">
        <p14:creationId xmlns:p14="http://schemas.microsoft.com/office/powerpoint/2010/main" val="1534115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Stereo-typing</a:t>
            </a:r>
            <a:endParaRPr lang="en-US" dirty="0">
              <a:latin typeface="Goudy Old Style" panose="02020502050305020303" pitchFamily="18" charset="0"/>
            </a:endParaRPr>
          </a:p>
        </p:txBody>
      </p:sp>
      <p:sp>
        <p:nvSpPr>
          <p:cNvPr id="3" name="Content Placeholder 2"/>
          <p:cNvSpPr>
            <a:spLocks noGrp="1"/>
          </p:cNvSpPr>
          <p:nvPr>
            <p:ph idx="1"/>
          </p:nvPr>
        </p:nvSpPr>
        <p:spPr/>
        <p:txBody>
          <a:bodyPr>
            <a:normAutofit/>
          </a:bodyPr>
          <a:lstStyle/>
          <a:p>
            <a:r>
              <a:rPr lang="en-US" dirty="0">
                <a:latin typeface="Goudy Old Style" panose="02020502050305020303" pitchFamily="18" charset="0"/>
              </a:rPr>
              <a:t>When we stereotype, we place a person in a </a:t>
            </a:r>
            <a:r>
              <a:rPr lang="en-US" dirty="0" smtClean="0">
                <a:latin typeface="Goudy Old Style" panose="02020502050305020303" pitchFamily="18" charset="0"/>
              </a:rPr>
              <a:t>particular “mental </a:t>
            </a:r>
            <a:r>
              <a:rPr lang="en-US" dirty="0">
                <a:latin typeface="Goudy Old Style" panose="02020502050305020303" pitchFamily="18" charset="0"/>
              </a:rPr>
              <a:t>file” not based on information gained </a:t>
            </a:r>
            <a:r>
              <a:rPr lang="en-US" dirty="0" smtClean="0">
                <a:latin typeface="Goudy Old Style" panose="02020502050305020303" pitchFamily="18" charset="0"/>
              </a:rPr>
              <a:t>through knowledge </a:t>
            </a:r>
            <a:r>
              <a:rPr lang="en-US" dirty="0">
                <a:latin typeface="Goudy Old Style" panose="02020502050305020303" pitchFamily="18" charset="0"/>
              </a:rPr>
              <a:t>about or personal experience with the </a:t>
            </a:r>
            <a:r>
              <a:rPr lang="en-US" dirty="0" smtClean="0">
                <a:latin typeface="Goudy Old Style" panose="02020502050305020303" pitchFamily="18" charset="0"/>
              </a:rPr>
              <a:t>particular person</a:t>
            </a:r>
            <a:r>
              <a:rPr lang="en-US" dirty="0">
                <a:latin typeface="Goudy Old Style" panose="02020502050305020303" pitchFamily="18" charset="0"/>
              </a:rPr>
              <a:t>. Rather, we assign the person to a “</a:t>
            </a:r>
            <a:r>
              <a:rPr lang="en-US" dirty="0" smtClean="0">
                <a:latin typeface="Goudy Old Style" panose="02020502050305020303" pitchFamily="18" charset="0"/>
              </a:rPr>
              <a:t>mental file</a:t>
            </a:r>
            <a:r>
              <a:rPr lang="en-US" dirty="0">
                <a:latin typeface="Goudy Old Style" panose="02020502050305020303" pitchFamily="18" charset="0"/>
              </a:rPr>
              <a:t>” based on what we believe about a group </a:t>
            </a:r>
            <a:r>
              <a:rPr lang="en-US" dirty="0" smtClean="0">
                <a:latin typeface="Goudy Old Style" panose="02020502050305020303" pitchFamily="18" charset="0"/>
              </a:rPr>
              <a:t>to which </a:t>
            </a:r>
            <a:r>
              <a:rPr lang="en-US" dirty="0">
                <a:latin typeface="Goudy Old Style" panose="02020502050305020303" pitchFamily="18" charset="0"/>
              </a:rPr>
              <a:t>the person belongs</a:t>
            </a:r>
            <a:r>
              <a:rPr lang="en-US" dirty="0" smtClean="0">
                <a:latin typeface="Goudy Old Style" panose="02020502050305020303" pitchFamily="18" charset="0"/>
              </a:rPr>
              <a:t>.</a:t>
            </a:r>
          </a:p>
          <a:p>
            <a:r>
              <a:rPr lang="en-US" dirty="0">
                <a:latin typeface="Goudy Old Style" panose="02020502050305020303" pitchFamily="18" charset="0"/>
              </a:rPr>
              <a:t>Stereotypes exist for every group of </a:t>
            </a:r>
            <a:r>
              <a:rPr lang="en-US" dirty="0" smtClean="0">
                <a:latin typeface="Goudy Old Style" panose="02020502050305020303" pitchFamily="18" charset="0"/>
              </a:rPr>
              <a:t>people imaginable</a:t>
            </a:r>
            <a:r>
              <a:rPr lang="en-US" dirty="0">
                <a:latin typeface="Goudy Old Style" panose="02020502050305020303" pitchFamily="18" charset="0"/>
              </a:rPr>
              <a:t>. Even though we may not like to admit </a:t>
            </a:r>
            <a:r>
              <a:rPr lang="en-US" dirty="0" smtClean="0">
                <a:latin typeface="Goudy Old Style" panose="02020502050305020303" pitchFamily="18" charset="0"/>
              </a:rPr>
              <a:t>that we </a:t>
            </a:r>
            <a:r>
              <a:rPr lang="en-US" dirty="0">
                <a:latin typeface="Goudy Old Style" panose="02020502050305020303" pitchFamily="18" charset="0"/>
              </a:rPr>
              <a:t>stereotype people, we all do it.  Stereotypes help us organize our thinking and </a:t>
            </a:r>
            <a:r>
              <a:rPr lang="en-US" dirty="0" smtClean="0">
                <a:latin typeface="Goudy Old Style" panose="02020502050305020303" pitchFamily="18" charset="0"/>
              </a:rPr>
              <a:t>manage massive </a:t>
            </a:r>
            <a:r>
              <a:rPr lang="en-US" dirty="0">
                <a:latin typeface="Goudy Old Style" panose="02020502050305020303" pitchFamily="18" charset="0"/>
              </a:rPr>
              <a:t>amounts of information. We classify the </a:t>
            </a:r>
            <a:r>
              <a:rPr lang="en-US" dirty="0" smtClean="0">
                <a:latin typeface="Goudy Old Style" panose="02020502050305020303" pitchFamily="18" charset="0"/>
              </a:rPr>
              <a:t>infinite variety </a:t>
            </a:r>
            <a:r>
              <a:rPr lang="en-US" dirty="0">
                <a:latin typeface="Goudy Old Style" panose="02020502050305020303" pitchFamily="18" charset="0"/>
              </a:rPr>
              <a:t>of human beings into a convenient </a:t>
            </a:r>
            <a:r>
              <a:rPr lang="en-US" dirty="0" smtClean="0">
                <a:latin typeface="Goudy Old Style" panose="02020502050305020303" pitchFamily="18" charset="0"/>
              </a:rPr>
              <a:t>handful of </a:t>
            </a:r>
            <a:r>
              <a:rPr lang="en-US" dirty="0">
                <a:latin typeface="Goudy Old Style" panose="02020502050305020303" pitchFamily="18" charset="0"/>
              </a:rPr>
              <a:t>“types.” Once in place, stereotypes are difficult </a:t>
            </a:r>
            <a:r>
              <a:rPr lang="en-US" dirty="0" smtClean="0">
                <a:latin typeface="Goudy Old Style" panose="02020502050305020303" pitchFamily="18" charset="0"/>
              </a:rPr>
              <a:t>to undo</a:t>
            </a:r>
            <a:r>
              <a:rPr lang="en-US" dirty="0">
                <a:latin typeface="Goudy Old Style" panose="02020502050305020303" pitchFamily="18" charset="0"/>
              </a:rPr>
              <a:t>. It’s hard to get off “automatic.”</a:t>
            </a:r>
          </a:p>
          <a:p>
            <a:endParaRPr lang="en-US" dirty="0"/>
          </a:p>
          <a:p>
            <a:endParaRPr lang="en-US" dirty="0"/>
          </a:p>
        </p:txBody>
      </p:sp>
    </p:spTree>
    <p:extLst>
      <p:ext uri="{BB962C8B-B14F-4D97-AF65-F5344CB8AC3E}">
        <p14:creationId xmlns:p14="http://schemas.microsoft.com/office/powerpoint/2010/main" val="14151181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What if?</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a:latin typeface="Goudy Old Style" panose="02020502050305020303" pitchFamily="18" charset="0"/>
              </a:rPr>
              <a:t>What </a:t>
            </a:r>
            <a:r>
              <a:rPr lang="en-US" dirty="0" smtClean="0">
                <a:latin typeface="Goudy Old Style" panose="02020502050305020303" pitchFamily="18" charset="0"/>
              </a:rPr>
              <a:t>if </a:t>
            </a:r>
            <a:r>
              <a:rPr lang="en-US" dirty="0">
                <a:latin typeface="Goudy Old Style" panose="02020502050305020303" pitchFamily="18" charset="0"/>
              </a:rPr>
              <a:t>y</a:t>
            </a:r>
            <a:r>
              <a:rPr lang="en-US" dirty="0" smtClean="0">
                <a:latin typeface="Goudy Old Style" panose="02020502050305020303" pitchFamily="18" charset="0"/>
              </a:rPr>
              <a:t>ou </a:t>
            </a:r>
            <a:r>
              <a:rPr lang="en-US" dirty="0">
                <a:latin typeface="Goudy Old Style" panose="02020502050305020303" pitchFamily="18" charset="0"/>
              </a:rPr>
              <a:t>b</a:t>
            </a:r>
            <a:r>
              <a:rPr lang="en-US" dirty="0" smtClean="0">
                <a:latin typeface="Goudy Old Style" panose="02020502050305020303" pitchFamily="18" charset="0"/>
              </a:rPr>
              <a:t>elonged </a:t>
            </a:r>
            <a:r>
              <a:rPr lang="en-US" dirty="0">
                <a:latin typeface="Goudy Old Style" panose="02020502050305020303" pitchFamily="18" charset="0"/>
              </a:rPr>
              <a:t>t</a:t>
            </a:r>
            <a:r>
              <a:rPr lang="en-US" dirty="0" smtClean="0">
                <a:latin typeface="Goudy Old Style" panose="02020502050305020303" pitchFamily="18" charset="0"/>
              </a:rPr>
              <a:t>o </a:t>
            </a:r>
            <a:r>
              <a:rPr lang="en-US" dirty="0">
                <a:latin typeface="Goudy Old Style" panose="02020502050305020303" pitchFamily="18" charset="0"/>
              </a:rPr>
              <a:t>a</a:t>
            </a:r>
            <a:r>
              <a:rPr lang="en-US" dirty="0" smtClean="0">
                <a:latin typeface="Goudy Old Style" panose="02020502050305020303" pitchFamily="18" charset="0"/>
              </a:rPr>
              <a:t> different </a:t>
            </a:r>
            <a:r>
              <a:rPr lang="en-US" dirty="0">
                <a:latin typeface="Goudy Old Style" panose="02020502050305020303" pitchFamily="18" charset="0"/>
              </a:rPr>
              <a:t>c</a:t>
            </a:r>
            <a:r>
              <a:rPr lang="en-US" dirty="0" smtClean="0">
                <a:latin typeface="Goudy Old Style" panose="02020502050305020303" pitchFamily="18" charset="0"/>
              </a:rPr>
              <a:t>ulture</a:t>
            </a:r>
            <a:r>
              <a:rPr lang="en-US" dirty="0">
                <a:latin typeface="Goudy Old Style" panose="02020502050305020303" pitchFamily="18" charset="0"/>
              </a:rPr>
              <a:t>? </a:t>
            </a:r>
            <a:endParaRPr lang="en-US" dirty="0" smtClean="0">
              <a:latin typeface="Goudy Old Style" panose="02020502050305020303" pitchFamily="18" charset="0"/>
            </a:endParaRPr>
          </a:p>
          <a:p>
            <a:r>
              <a:rPr lang="en-US" dirty="0" smtClean="0">
                <a:latin typeface="Goudy Old Style" panose="02020502050305020303" pitchFamily="18" charset="0"/>
              </a:rPr>
              <a:t>Take </a:t>
            </a:r>
            <a:r>
              <a:rPr lang="en-US" dirty="0">
                <a:latin typeface="Goudy Old Style" panose="02020502050305020303" pitchFamily="18" charset="0"/>
              </a:rPr>
              <a:t>a few minutes to imagine that you woke up tomorrow morning and found that you belonged to another culture, another ethnic group, or some other dimension of diversity. </a:t>
            </a:r>
            <a:r>
              <a:rPr lang="en-US" dirty="0" smtClean="0">
                <a:latin typeface="Goudy Old Style" panose="02020502050305020303" pitchFamily="18" charset="0"/>
              </a:rPr>
              <a:t>Specifically, what if you were a </a:t>
            </a:r>
            <a:r>
              <a:rPr lang="en-US" dirty="0" smtClean="0">
                <a:latin typeface="Goudy Old Style" panose="02020502050305020303" pitchFamily="18" charset="0"/>
              </a:rPr>
              <a:t>third culture kid (TCK)</a:t>
            </a:r>
            <a:r>
              <a:rPr lang="en-US" dirty="0" smtClean="0">
                <a:latin typeface="Goudy Old Style" panose="02020502050305020303" pitchFamily="18" charset="0"/>
              </a:rPr>
              <a:t>?</a:t>
            </a:r>
            <a:endParaRPr lang="en-US" dirty="0" smtClean="0">
              <a:latin typeface="Goudy Old Style" panose="02020502050305020303" pitchFamily="18" charset="0"/>
            </a:endParaRPr>
          </a:p>
          <a:p>
            <a:r>
              <a:rPr lang="en-US" dirty="0">
                <a:latin typeface="Goudy Old Style" panose="02020502050305020303" pitchFamily="18" charset="0"/>
              </a:rPr>
              <a:t>Consider the items below with your new culture/group in mind. These are just some of the areas in your life that might be affected.</a:t>
            </a:r>
            <a:endParaRPr lang="en-US" dirty="0" smtClean="0">
              <a:latin typeface="Goudy Old Style" panose="02020502050305020303" pitchFamily="18" charset="0"/>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00412981"/>
              </p:ext>
            </p:extLst>
          </p:nvPr>
        </p:nvGraphicFramePr>
        <p:xfrm>
          <a:off x="568280" y="4761749"/>
          <a:ext cx="11055440" cy="1854200"/>
        </p:xfrm>
        <a:graphic>
          <a:graphicData uri="http://schemas.openxmlformats.org/drawingml/2006/table">
            <a:tbl>
              <a:tblPr firstRow="1" bandRow="1">
                <a:tableStyleId>{5C22544A-7EE6-4342-B048-85BDC9FD1C3A}</a:tableStyleId>
              </a:tblPr>
              <a:tblGrid>
                <a:gridCol w="5527720"/>
                <a:gridCol w="5527720"/>
              </a:tblGrid>
              <a:tr h="370840">
                <a:tc>
                  <a:txBody>
                    <a:bodyPr/>
                    <a:lstStyle/>
                    <a:p>
                      <a:r>
                        <a:rPr lang="en-US" b="0" dirty="0" smtClean="0">
                          <a:solidFill>
                            <a:schemeClr val="tx1"/>
                          </a:solidFill>
                          <a:latin typeface="Goudy Old Style" panose="02020502050305020303" pitchFamily="18" charset="0"/>
                        </a:rPr>
                        <a:t>Friends you associate with</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c>
                  <a:txBody>
                    <a:bodyPr/>
                    <a:lstStyle/>
                    <a:p>
                      <a:r>
                        <a:rPr lang="en-US" b="0" dirty="0" smtClean="0">
                          <a:solidFill>
                            <a:schemeClr val="tx1"/>
                          </a:solidFill>
                          <a:latin typeface="Goudy Old Style" panose="02020502050305020303" pitchFamily="18" charset="0"/>
                        </a:rPr>
                        <a:t>Social activities you enjoy</a:t>
                      </a:r>
                      <a:endParaRPr lang="en-US" b="0" dirty="0">
                        <a:solidFill>
                          <a:schemeClr val="tx1"/>
                        </a:solidFill>
                        <a:latin typeface="Goudy Old Style" panose="02020502050305020303" pitchFamily="18" charset="0"/>
                      </a:endParaRPr>
                    </a:p>
                  </a:txBody>
                  <a:tcPr>
                    <a:solidFill>
                      <a:schemeClr val="accent2">
                        <a:lumMod val="20000"/>
                        <a:lumOff val="80000"/>
                      </a:schemeClr>
                    </a:solidFill>
                  </a:tcPr>
                </a:tc>
              </a:tr>
              <a:tr h="370840">
                <a:tc>
                  <a:txBody>
                    <a:bodyPr/>
                    <a:lstStyle/>
                    <a:p>
                      <a:r>
                        <a:rPr lang="en-US" dirty="0" smtClean="0">
                          <a:latin typeface="Goudy Old Style" panose="02020502050305020303" pitchFamily="18" charset="0"/>
                        </a:rPr>
                        <a:t>Foods</a:t>
                      </a:r>
                      <a:r>
                        <a:rPr lang="en-US" baseline="0" dirty="0" smtClean="0">
                          <a:latin typeface="Goudy Old Style" panose="02020502050305020303" pitchFamily="18" charset="0"/>
                        </a:rPr>
                        <a:t> you prefer</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Religion you practice</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Clothing you wear</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Job you hold</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Music you enjoy</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Language</a:t>
                      </a:r>
                      <a:r>
                        <a:rPr lang="en-US" baseline="0" dirty="0" smtClean="0">
                          <a:latin typeface="Goudy Old Style" panose="02020502050305020303" pitchFamily="18" charset="0"/>
                        </a:rPr>
                        <a:t> you speak</a:t>
                      </a:r>
                      <a:endParaRPr lang="en-US" dirty="0">
                        <a:latin typeface="Goudy Old Style" panose="02020502050305020303" pitchFamily="18" charset="0"/>
                      </a:endParaRPr>
                    </a:p>
                  </a:txBody>
                  <a:tcPr/>
                </a:tc>
              </a:tr>
              <a:tr h="370840">
                <a:tc>
                  <a:txBody>
                    <a:bodyPr/>
                    <a:lstStyle/>
                    <a:p>
                      <a:r>
                        <a:rPr lang="en-US" dirty="0" smtClean="0">
                          <a:latin typeface="Goudy Old Style" panose="02020502050305020303" pitchFamily="18" charset="0"/>
                        </a:rPr>
                        <a:t>Political Party you belong</a:t>
                      </a:r>
                      <a:r>
                        <a:rPr lang="en-US" baseline="0" dirty="0" smtClean="0">
                          <a:latin typeface="Goudy Old Style" panose="02020502050305020303" pitchFamily="18" charset="0"/>
                        </a:rPr>
                        <a:t> to</a:t>
                      </a:r>
                      <a:endParaRPr lang="en-US" dirty="0">
                        <a:latin typeface="Goudy Old Style" panose="02020502050305020303" pitchFamily="18" charset="0"/>
                      </a:endParaRPr>
                    </a:p>
                  </a:txBody>
                  <a:tcPr/>
                </a:tc>
                <a:tc>
                  <a:txBody>
                    <a:bodyPr/>
                    <a:lstStyle/>
                    <a:p>
                      <a:r>
                        <a:rPr lang="en-US" dirty="0" smtClean="0">
                          <a:latin typeface="Goudy Old Style" panose="02020502050305020303" pitchFamily="18" charset="0"/>
                        </a:rPr>
                        <a:t>Music</a:t>
                      </a:r>
                      <a:r>
                        <a:rPr lang="en-US" baseline="0" dirty="0" smtClean="0">
                          <a:latin typeface="Goudy Old Style" panose="02020502050305020303" pitchFamily="18" charset="0"/>
                        </a:rPr>
                        <a:t> you enjoy</a:t>
                      </a:r>
                      <a:endParaRPr lang="en-US" dirty="0">
                        <a:latin typeface="Goudy Old Style" panose="02020502050305020303" pitchFamily="18" charset="0"/>
                      </a:endParaRPr>
                    </a:p>
                  </a:txBody>
                  <a:tcPr/>
                </a:tc>
              </a:tr>
            </a:tbl>
          </a:graphicData>
        </a:graphic>
      </p:graphicFrame>
    </p:spTree>
    <p:extLst>
      <p:ext uri="{BB962C8B-B14F-4D97-AF65-F5344CB8AC3E}">
        <p14:creationId xmlns:p14="http://schemas.microsoft.com/office/powerpoint/2010/main" val="648859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TCKs </a:t>
            </a:r>
            <a:r>
              <a:rPr lang="en-US" dirty="0" smtClean="0">
                <a:latin typeface="Goudy Old Style" panose="02020502050305020303" pitchFamily="18" charset="0"/>
              </a:rPr>
              <a:t> </a:t>
            </a:r>
            <a:r>
              <a:rPr lang="en-US" dirty="0" smtClean="0">
                <a:latin typeface="Goudy Old Style" panose="02020502050305020303" pitchFamily="18" charset="0"/>
              </a:rPr>
              <a:t>– </a:t>
            </a:r>
            <a:r>
              <a:rPr lang="en-US" dirty="0" smtClean="0">
                <a:latin typeface="Goudy Old Style" panose="02020502050305020303" pitchFamily="18" charset="0"/>
              </a:rPr>
              <a:t>culture</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a:latin typeface="Goudy Old Style" panose="02020502050305020303" pitchFamily="18" charset="0"/>
              </a:rPr>
              <a:t>Change - TCKs learn to get used to, and often even crave, change. These changes involve location, households, local cultures, friends, schools, foods, and mentors</a:t>
            </a:r>
            <a:r>
              <a:rPr lang="en-US" dirty="0" smtClean="0">
                <a:latin typeface="Goudy Old Style" panose="02020502050305020303" pitchFamily="18" charset="0"/>
              </a:rPr>
              <a:t>.</a:t>
            </a:r>
            <a:endParaRPr lang="en-US" dirty="0" smtClean="0">
              <a:latin typeface="Goudy Old Style" panose="02020502050305020303" pitchFamily="18" charset="0"/>
            </a:endParaRPr>
          </a:p>
          <a:p>
            <a:r>
              <a:rPr lang="en-US" dirty="0">
                <a:latin typeface="Goudy Old Style" panose="02020502050305020303" pitchFamily="18" charset="0"/>
              </a:rPr>
              <a:t>Relationships - TCKs have revolving and changing relationships with other, affected both as they move around and as those in their mobile community come in and out of their lives. </a:t>
            </a:r>
            <a:endParaRPr lang="en-US" dirty="0" smtClean="0">
              <a:latin typeface="Goudy Old Style" panose="02020502050305020303" pitchFamily="18" charset="0"/>
            </a:endParaRPr>
          </a:p>
          <a:p>
            <a:r>
              <a:rPr lang="en-US" dirty="0">
                <a:latin typeface="Goudy Old Style" panose="02020502050305020303" pitchFamily="18" charset="0"/>
              </a:rPr>
              <a:t>Worldview - TCKs  have unique, multicultural worldviews based on the diversity of their experiences. </a:t>
            </a:r>
            <a:endParaRPr lang="en-US" dirty="0" smtClean="0">
              <a:latin typeface="Goudy Old Style" panose="02020502050305020303" pitchFamily="18" charset="0"/>
            </a:endParaRPr>
          </a:p>
          <a:p>
            <a:r>
              <a:rPr lang="en-US" dirty="0">
                <a:latin typeface="Goudy Old Style" panose="02020502050305020303" pitchFamily="18" charset="0"/>
              </a:rPr>
              <a:t>Cultural Identity - TCKs internalize more than one culture, making it difficult for them to identify completely with one culture or to feel at home in any one place. </a:t>
            </a:r>
          </a:p>
          <a:p>
            <a:pPr marL="0" indent="0" algn="ctr">
              <a:buNone/>
            </a:pPr>
            <a:r>
              <a:rPr lang="en-US" dirty="0">
                <a:latin typeface="Goudy Old Style" panose="02020502050305020303" pitchFamily="18" charset="0"/>
              </a:rPr>
              <a:t>(</a:t>
            </a:r>
            <a:r>
              <a:rPr lang="en-US" dirty="0" err="1">
                <a:latin typeface="Goudy Old Style" panose="02020502050305020303" pitchFamily="18" charset="0"/>
              </a:rPr>
              <a:t>Barringer</a:t>
            </a:r>
            <a:r>
              <a:rPr lang="en-US" dirty="0">
                <a:latin typeface="Goudy Old Style" panose="02020502050305020303" pitchFamily="18" charset="0"/>
              </a:rPr>
              <a:t>, 2000)</a:t>
            </a:r>
          </a:p>
          <a:p>
            <a:pPr marL="0" indent="0" algn="ctr">
              <a:buNone/>
            </a:pPr>
            <a:endParaRPr lang="en-US" dirty="0" smtClean="0">
              <a:latin typeface="Goudy Old Style" panose="02020502050305020303" pitchFamily="18" charset="0"/>
            </a:endParaRPr>
          </a:p>
        </p:txBody>
      </p:sp>
    </p:spTree>
    <p:extLst>
      <p:ext uri="{BB962C8B-B14F-4D97-AF65-F5344CB8AC3E}">
        <p14:creationId xmlns:p14="http://schemas.microsoft.com/office/powerpoint/2010/main" val="115530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Lesson objective</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smtClean="0">
                <a:latin typeface="Goudy Old Style" panose="02020502050305020303" pitchFamily="18" charset="0"/>
              </a:rPr>
              <a:t>Students will gain knowledge about diversity and how its affects our society.</a:t>
            </a:r>
            <a:endParaRPr lang="en-US" dirty="0">
              <a:latin typeface="Goudy Old Style" panose="02020502050305020303" pitchFamily="18" charset="0"/>
            </a:endParaRPr>
          </a:p>
        </p:txBody>
      </p:sp>
      <p:sp>
        <p:nvSpPr>
          <p:cNvPr id="4" name="TextBox 3"/>
          <p:cNvSpPr txBox="1"/>
          <p:nvPr/>
        </p:nvSpPr>
        <p:spPr>
          <a:xfrm>
            <a:off x="4314423" y="5138671"/>
            <a:ext cx="7328078" cy="923330"/>
          </a:xfrm>
          <a:prstGeom prst="rect">
            <a:avLst/>
          </a:prstGeom>
          <a:noFill/>
        </p:spPr>
        <p:txBody>
          <a:bodyPr wrap="square" rtlCol="0">
            <a:spAutoFit/>
          </a:bodyPr>
          <a:lstStyle/>
          <a:p>
            <a:r>
              <a:rPr lang="en-US" dirty="0" smtClean="0">
                <a:latin typeface="Goudy Old Style" panose="02020502050305020303" pitchFamily="18" charset="0"/>
              </a:rPr>
              <a:t>This presentation is a condensed version of a Diversity Awareness publication developed by the College of Agriculture at Penn State Extension.  To view the entire publication </a:t>
            </a:r>
            <a:r>
              <a:rPr lang="en-US" dirty="0">
                <a:latin typeface="Goudy Old Style" panose="02020502050305020303" pitchFamily="18" charset="0"/>
              </a:rPr>
              <a:t>visit </a:t>
            </a:r>
            <a:r>
              <a:rPr lang="en-US" dirty="0">
                <a:latin typeface="Goudy Old Style" panose="02020502050305020303" pitchFamily="18" charset="0"/>
                <a:hlinkClick r:id="rId2"/>
              </a:rPr>
              <a:t>http://</a:t>
            </a:r>
            <a:r>
              <a:rPr lang="en-US" dirty="0" smtClean="0">
                <a:latin typeface="Goudy Old Style" panose="02020502050305020303" pitchFamily="18" charset="0"/>
                <a:hlinkClick r:id="rId2"/>
              </a:rPr>
              <a:t>extension.psu.edu/publications/ui362/view</a:t>
            </a:r>
            <a:r>
              <a:rPr lang="en-US" dirty="0" smtClean="0">
                <a:latin typeface="Goudy Old Style" panose="02020502050305020303" pitchFamily="18" charset="0"/>
              </a:rPr>
              <a:t>.  </a:t>
            </a:r>
            <a:endParaRPr lang="en-US" dirty="0">
              <a:latin typeface="Goudy Old Style" panose="02020502050305020303" pitchFamily="18" charset="0"/>
            </a:endParaRPr>
          </a:p>
        </p:txBody>
      </p:sp>
    </p:spTree>
    <p:extLst>
      <p:ext uri="{BB962C8B-B14F-4D97-AF65-F5344CB8AC3E}">
        <p14:creationId xmlns:p14="http://schemas.microsoft.com/office/powerpoint/2010/main" val="4260224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Goudy Old Style" panose="02020502050305020303" pitchFamily="18" charset="0"/>
              </a:rPr>
              <a:t>Tck</a:t>
            </a:r>
            <a:r>
              <a:rPr lang="en-US" dirty="0" smtClean="0">
                <a:latin typeface="Goudy Old Style" panose="02020502050305020303" pitchFamily="18" charset="0"/>
              </a:rPr>
              <a:t> culture - benefits</a:t>
            </a:r>
            <a:endParaRPr lang="en-US" dirty="0">
              <a:latin typeface="Goudy Old Style" panose="02020502050305020303" pitchFamily="18" charset="0"/>
            </a:endParaRPr>
          </a:p>
        </p:txBody>
      </p:sp>
      <p:sp>
        <p:nvSpPr>
          <p:cNvPr id="3" name="Content Placeholder 2"/>
          <p:cNvSpPr>
            <a:spLocks noGrp="1"/>
          </p:cNvSpPr>
          <p:nvPr>
            <p:ph idx="1"/>
          </p:nvPr>
        </p:nvSpPr>
        <p:spPr>
          <a:xfrm>
            <a:off x="685800" y="2194560"/>
            <a:ext cx="10820400" cy="4566848"/>
          </a:xfrm>
        </p:spPr>
        <p:txBody>
          <a:bodyPr>
            <a:normAutofit fontScale="92500" lnSpcReduction="20000"/>
          </a:bodyPr>
          <a:lstStyle/>
          <a:p>
            <a:pPr marL="457200" indent="-457200"/>
            <a:r>
              <a:rPr lang="en-US" sz="2400" dirty="0">
                <a:latin typeface="Goudy Old Style" panose="02020502050305020303" pitchFamily="18" charset="0"/>
              </a:rPr>
              <a:t>Are </a:t>
            </a:r>
            <a:r>
              <a:rPr lang="en-US" sz="2400" dirty="0" smtClean="0">
                <a:latin typeface="Goudy Old Style" panose="02020502050305020303" pitchFamily="18" charset="0"/>
              </a:rPr>
              <a:t>adaptable</a:t>
            </a:r>
            <a:endParaRPr lang="en-US" sz="2400" dirty="0">
              <a:latin typeface="Goudy Old Style" panose="02020502050305020303" pitchFamily="18" charset="0"/>
            </a:endParaRPr>
          </a:p>
          <a:p>
            <a:pPr marL="457200" indent="-457200"/>
            <a:r>
              <a:rPr lang="en-US" sz="2400" dirty="0">
                <a:latin typeface="Goudy Old Style" panose="02020502050305020303" pitchFamily="18" charset="0"/>
              </a:rPr>
              <a:t>Make friends </a:t>
            </a:r>
            <a:r>
              <a:rPr lang="en-US" sz="2400" dirty="0" smtClean="0">
                <a:latin typeface="Goudy Old Style" panose="02020502050305020303" pitchFamily="18" charset="0"/>
              </a:rPr>
              <a:t>quickly.  Find it easier to relate to people of varying cultures.</a:t>
            </a:r>
            <a:endParaRPr lang="en-US" sz="2400" dirty="0">
              <a:latin typeface="Goudy Old Style" panose="02020502050305020303" pitchFamily="18" charset="0"/>
            </a:endParaRPr>
          </a:p>
          <a:p>
            <a:pPr marL="457200" indent="-457200"/>
            <a:r>
              <a:rPr lang="en-US" sz="2400" dirty="0">
                <a:latin typeface="Goudy Old Style" panose="02020502050305020303" pitchFamily="18" charset="0"/>
              </a:rPr>
              <a:t>Have a more complex understanding of the world</a:t>
            </a:r>
          </a:p>
          <a:p>
            <a:pPr marL="457200" indent="-457200"/>
            <a:r>
              <a:rPr lang="en-US" sz="2400" dirty="0" smtClean="0">
                <a:latin typeface="Goudy Old Style" panose="02020502050305020303" pitchFamily="18" charset="0"/>
              </a:rPr>
              <a:t>Have </a:t>
            </a:r>
            <a:r>
              <a:rPr lang="en-US" sz="2400" dirty="0">
                <a:latin typeface="Goudy Old Style" panose="02020502050305020303" pitchFamily="18" charset="0"/>
              </a:rPr>
              <a:t>greater problem solving abilities</a:t>
            </a:r>
          </a:p>
          <a:p>
            <a:pPr marL="457200" indent="-457200"/>
            <a:r>
              <a:rPr lang="en-US" sz="2400" dirty="0">
                <a:latin typeface="Goudy Old Style" panose="02020502050305020303" pitchFamily="18" charset="0"/>
              </a:rPr>
              <a:t>Continue to be involved in the international community as they get older</a:t>
            </a:r>
          </a:p>
          <a:p>
            <a:pPr marL="457200" indent="-457200"/>
            <a:r>
              <a:rPr lang="en-US" sz="2400" dirty="0" smtClean="0">
                <a:latin typeface="Goudy Old Style" panose="02020502050305020303" pitchFamily="18" charset="0"/>
              </a:rPr>
              <a:t>Are </a:t>
            </a:r>
            <a:r>
              <a:rPr lang="en-US" sz="2400" dirty="0">
                <a:latin typeface="Goudy Old Style" panose="02020502050305020303" pitchFamily="18" charset="0"/>
              </a:rPr>
              <a:t>linguistically talented</a:t>
            </a:r>
          </a:p>
          <a:p>
            <a:pPr marL="457200" indent="-457200"/>
            <a:r>
              <a:rPr lang="en-US" sz="2400" dirty="0">
                <a:latin typeface="Goudy Old Style" panose="02020502050305020303" pitchFamily="18" charset="0"/>
              </a:rPr>
              <a:t>Are more mature as children</a:t>
            </a:r>
          </a:p>
          <a:p>
            <a:pPr marL="457200" indent="-457200"/>
            <a:r>
              <a:rPr lang="en-US" sz="2400" dirty="0">
                <a:latin typeface="Goudy Old Style" panose="02020502050305020303" pitchFamily="18" charset="0"/>
              </a:rPr>
              <a:t>Have a welcoming attitude to those coming into their community</a:t>
            </a:r>
          </a:p>
          <a:p>
            <a:pPr marL="457200" indent="-457200"/>
            <a:r>
              <a:rPr lang="en-US" sz="2400" dirty="0">
                <a:latin typeface="Goudy Old Style" panose="02020502050305020303" pitchFamily="18" charset="0"/>
              </a:rPr>
              <a:t>More likely to have an advanced education</a:t>
            </a:r>
          </a:p>
          <a:p>
            <a:pPr marL="457200" indent="-457200"/>
            <a:r>
              <a:rPr lang="en-US" sz="2400" dirty="0">
                <a:latin typeface="Goudy Old Style" panose="02020502050305020303" pitchFamily="18" charset="0"/>
              </a:rPr>
              <a:t>Closer relationships and bonding within their immediate </a:t>
            </a:r>
            <a:r>
              <a:rPr lang="en-US" sz="2400" dirty="0" smtClean="0">
                <a:latin typeface="Goudy Old Style" panose="02020502050305020303" pitchFamily="18" charset="0"/>
              </a:rPr>
              <a:t>family</a:t>
            </a:r>
          </a:p>
          <a:p>
            <a:pPr marL="0" indent="0">
              <a:buNone/>
            </a:pPr>
            <a:endParaRPr lang="en-US" sz="2400" dirty="0" smtClean="0">
              <a:latin typeface="Goudy Old Style" panose="02020502050305020303" pitchFamily="18" charset="0"/>
            </a:endParaRPr>
          </a:p>
          <a:p>
            <a:pPr marL="0" indent="0" algn="ctr">
              <a:buNone/>
            </a:pPr>
            <a:r>
              <a:rPr lang="en-US" sz="2400" dirty="0">
                <a:latin typeface="Goudy Old Style" panose="02020502050305020303" pitchFamily="18" charset="0"/>
              </a:rPr>
              <a:t>(</a:t>
            </a:r>
            <a:r>
              <a:rPr lang="en-US" sz="2400" dirty="0" err="1">
                <a:latin typeface="Goudy Old Style" panose="02020502050305020303" pitchFamily="18" charset="0"/>
              </a:rPr>
              <a:t>Lijadi</a:t>
            </a:r>
            <a:r>
              <a:rPr lang="en-US" sz="2400" dirty="0">
                <a:latin typeface="Goudy Old Style" panose="02020502050305020303" pitchFamily="18" charset="0"/>
              </a:rPr>
              <a:t> &amp; van </a:t>
            </a:r>
            <a:r>
              <a:rPr lang="en-US" sz="2400" dirty="0" err="1">
                <a:latin typeface="Goudy Old Style" panose="02020502050305020303" pitchFamily="18" charset="0"/>
              </a:rPr>
              <a:t>Schalkwyk</a:t>
            </a:r>
            <a:r>
              <a:rPr lang="en-US" sz="2400" dirty="0">
                <a:latin typeface="Goudy Old Style" panose="02020502050305020303" pitchFamily="18" charset="0"/>
              </a:rPr>
              <a:t>, 2014; </a:t>
            </a:r>
            <a:r>
              <a:rPr lang="en-US" sz="2400" dirty="0" err="1">
                <a:latin typeface="Goudy Old Style" panose="02020502050305020303" pitchFamily="18" charset="0"/>
              </a:rPr>
              <a:t>Limberg</a:t>
            </a:r>
            <a:r>
              <a:rPr lang="en-US" sz="2400" dirty="0">
                <a:latin typeface="Goudy Old Style" panose="02020502050305020303" pitchFamily="18" charset="0"/>
              </a:rPr>
              <a:t> &amp; </a:t>
            </a:r>
            <a:r>
              <a:rPr lang="en-US" sz="2400" dirty="0" err="1">
                <a:latin typeface="Goudy Old Style" panose="02020502050305020303" pitchFamily="18" charset="0"/>
              </a:rPr>
              <a:t>Lambie</a:t>
            </a:r>
            <a:r>
              <a:rPr lang="en-US" sz="2400" dirty="0">
                <a:latin typeface="Goudy Old Style" panose="02020502050305020303" pitchFamily="18" charset="0"/>
              </a:rPr>
              <a:t>, 2011; TCKid.com, 2008; </a:t>
            </a:r>
            <a:r>
              <a:rPr lang="en-US" sz="2400" dirty="0" err="1">
                <a:latin typeface="Goudy Old Style" panose="02020502050305020303" pitchFamily="18" charset="0"/>
              </a:rPr>
              <a:t>Barringer</a:t>
            </a:r>
            <a:r>
              <a:rPr lang="en-US" sz="2400" dirty="0">
                <a:latin typeface="Goudy Old Style" panose="02020502050305020303" pitchFamily="18" charset="0"/>
              </a:rPr>
              <a:t>, 2000)</a:t>
            </a:r>
          </a:p>
          <a:p>
            <a:pPr marL="0" indent="0" algn="ctr">
              <a:buNone/>
            </a:pPr>
            <a:endParaRPr lang="en-US" sz="2400" dirty="0" smtClean="0">
              <a:latin typeface="Goudy Old Style" panose="02020502050305020303" pitchFamily="18" charset="0"/>
            </a:endParaRPr>
          </a:p>
          <a:p>
            <a:pPr marL="0" indent="0" algn="ctr">
              <a:buNone/>
            </a:pPr>
            <a:endParaRPr lang="en-US" sz="2400" dirty="0">
              <a:latin typeface="Goudy Old Style" panose="02020502050305020303" pitchFamily="18" charset="0"/>
            </a:endParaRPr>
          </a:p>
        </p:txBody>
      </p:sp>
    </p:spTree>
    <p:extLst>
      <p:ext uri="{BB962C8B-B14F-4D97-AF65-F5344CB8AC3E}">
        <p14:creationId xmlns:p14="http://schemas.microsoft.com/office/powerpoint/2010/main" val="7516256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Goudy Old Style" panose="02020502050305020303" pitchFamily="18" charset="0"/>
              </a:rPr>
              <a:t>Tck</a:t>
            </a:r>
            <a:r>
              <a:rPr lang="en-US" dirty="0" smtClean="0">
                <a:latin typeface="Goudy Old Style" panose="02020502050305020303" pitchFamily="18" charset="0"/>
              </a:rPr>
              <a:t> culture - challenges</a:t>
            </a:r>
            <a:endParaRPr lang="en-US" dirty="0">
              <a:latin typeface="Goudy Old Style" panose="02020502050305020303"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latin typeface="Goudy Old Style" panose="02020502050305020303" pitchFamily="18" charset="0"/>
              </a:rPr>
              <a:t>TCKs often struggle with:</a:t>
            </a:r>
          </a:p>
          <a:p>
            <a:r>
              <a:rPr lang="en-US" sz="2400" dirty="0">
                <a:latin typeface="Goudy Old Style" panose="02020502050305020303" pitchFamily="18" charset="0"/>
              </a:rPr>
              <a:t>Feeling </a:t>
            </a:r>
            <a:r>
              <a:rPr lang="en-US" sz="2400" dirty="0" smtClean="0">
                <a:latin typeface="Goudy Old Style" panose="02020502050305020303" pitchFamily="18" charset="0"/>
              </a:rPr>
              <a:t>alienated, like </a:t>
            </a:r>
            <a:r>
              <a:rPr lang="en-US" sz="2400" dirty="0">
                <a:latin typeface="Goudy Old Style" panose="02020502050305020303" pitchFamily="18" charset="0"/>
              </a:rPr>
              <a:t>they don’t fully belong to any one place or any one </a:t>
            </a:r>
            <a:r>
              <a:rPr lang="en-US" sz="2400" dirty="0" smtClean="0">
                <a:latin typeface="Goudy Old Style" panose="02020502050305020303" pitchFamily="18" charset="0"/>
              </a:rPr>
              <a:t>culture</a:t>
            </a:r>
            <a:endParaRPr lang="en-US" sz="2400" dirty="0">
              <a:latin typeface="Goudy Old Style" panose="02020502050305020303" pitchFamily="18" charset="0"/>
            </a:endParaRPr>
          </a:p>
          <a:p>
            <a:r>
              <a:rPr lang="en-US" sz="2400" dirty="0">
                <a:latin typeface="Goudy Old Style" panose="02020502050305020303" pitchFamily="18" charset="0"/>
              </a:rPr>
              <a:t>Having a lack of roots</a:t>
            </a:r>
          </a:p>
          <a:p>
            <a:r>
              <a:rPr lang="en-US" sz="2400" dirty="0">
                <a:latin typeface="Goudy Old Style" panose="02020502050305020303" pitchFamily="18" charset="0"/>
              </a:rPr>
              <a:t>Feelings of grief and loss</a:t>
            </a:r>
          </a:p>
          <a:p>
            <a:r>
              <a:rPr lang="en-US" sz="2400" dirty="0">
                <a:latin typeface="Goudy Old Style" panose="02020502050305020303" pitchFamily="18" charset="0"/>
              </a:rPr>
              <a:t>Feeling like they function differently than their peers</a:t>
            </a:r>
          </a:p>
          <a:p>
            <a:r>
              <a:rPr lang="en-US" sz="2400" dirty="0" smtClean="0">
                <a:latin typeface="Goudy Old Style" panose="02020502050305020303" pitchFamily="18" charset="0"/>
              </a:rPr>
              <a:t>Not </a:t>
            </a:r>
            <a:r>
              <a:rPr lang="en-US" sz="2400" dirty="0">
                <a:latin typeface="Goudy Old Style" panose="02020502050305020303" pitchFamily="18" charset="0"/>
              </a:rPr>
              <a:t>knowing how to answer the question “Where are you from?” </a:t>
            </a:r>
          </a:p>
          <a:p>
            <a:r>
              <a:rPr lang="en-US" sz="2400" dirty="0">
                <a:latin typeface="Goudy Old Style" panose="02020502050305020303" pitchFamily="18" charset="0"/>
              </a:rPr>
              <a:t>Healthy identity development</a:t>
            </a:r>
          </a:p>
          <a:p>
            <a:r>
              <a:rPr lang="en-US" sz="2400" dirty="0">
                <a:latin typeface="Goudy Old Style" panose="02020502050305020303" pitchFamily="18" charset="0"/>
              </a:rPr>
              <a:t>Developing deep social </a:t>
            </a:r>
            <a:r>
              <a:rPr lang="en-US" sz="2400" dirty="0" smtClean="0">
                <a:latin typeface="Goudy Old Style" panose="02020502050305020303" pitchFamily="18" charset="0"/>
              </a:rPr>
              <a:t>relationships</a:t>
            </a:r>
          </a:p>
          <a:p>
            <a:pPr marL="0" indent="0">
              <a:buNone/>
            </a:pPr>
            <a:endParaRPr lang="en-US" sz="2400" dirty="0">
              <a:latin typeface="Goudy Old Style" panose="02020502050305020303" pitchFamily="18" charset="0"/>
            </a:endParaRPr>
          </a:p>
          <a:p>
            <a:pPr marL="0" indent="0" algn="ctr">
              <a:buNone/>
            </a:pPr>
            <a:r>
              <a:rPr lang="en-US" sz="2400" dirty="0">
                <a:latin typeface="Goudy Old Style" panose="02020502050305020303" pitchFamily="18" charset="0"/>
              </a:rPr>
              <a:t>(</a:t>
            </a:r>
            <a:r>
              <a:rPr lang="en-US" sz="2400" dirty="0" err="1">
                <a:latin typeface="Goudy Old Style" panose="02020502050305020303" pitchFamily="18" charset="0"/>
              </a:rPr>
              <a:t>Lijadi</a:t>
            </a:r>
            <a:r>
              <a:rPr lang="en-US" sz="2400" dirty="0">
                <a:latin typeface="Goudy Old Style" panose="02020502050305020303" pitchFamily="18" charset="0"/>
              </a:rPr>
              <a:t> &amp; van </a:t>
            </a:r>
            <a:r>
              <a:rPr lang="en-US" sz="2400" dirty="0" err="1">
                <a:latin typeface="Goudy Old Style" panose="02020502050305020303" pitchFamily="18" charset="0"/>
              </a:rPr>
              <a:t>Schalkwyk</a:t>
            </a:r>
            <a:r>
              <a:rPr lang="en-US" sz="2400" dirty="0">
                <a:latin typeface="Goudy Old Style" panose="02020502050305020303" pitchFamily="18" charset="0"/>
              </a:rPr>
              <a:t>, 2014; </a:t>
            </a:r>
            <a:r>
              <a:rPr lang="en-US" sz="2400" dirty="0" err="1">
                <a:latin typeface="Goudy Old Style" panose="02020502050305020303" pitchFamily="18" charset="0"/>
              </a:rPr>
              <a:t>Limberg</a:t>
            </a:r>
            <a:r>
              <a:rPr lang="en-US" sz="2400" dirty="0">
                <a:latin typeface="Goudy Old Style" panose="02020502050305020303" pitchFamily="18" charset="0"/>
              </a:rPr>
              <a:t> &amp; </a:t>
            </a:r>
            <a:r>
              <a:rPr lang="en-US" sz="2400" dirty="0" err="1">
                <a:latin typeface="Goudy Old Style" panose="02020502050305020303" pitchFamily="18" charset="0"/>
              </a:rPr>
              <a:t>Lambie</a:t>
            </a:r>
            <a:r>
              <a:rPr lang="en-US" sz="2400" dirty="0">
                <a:latin typeface="Goudy Old Style" panose="02020502050305020303" pitchFamily="18" charset="0"/>
              </a:rPr>
              <a:t>, 2011; TCKid.com, 2008; </a:t>
            </a:r>
            <a:r>
              <a:rPr lang="en-US" sz="2400" dirty="0" err="1">
                <a:latin typeface="Goudy Old Style" panose="02020502050305020303" pitchFamily="18" charset="0"/>
              </a:rPr>
              <a:t>Barringer</a:t>
            </a:r>
            <a:r>
              <a:rPr lang="en-US" sz="2400" dirty="0">
                <a:latin typeface="Goudy Old Style" panose="02020502050305020303" pitchFamily="18" charset="0"/>
              </a:rPr>
              <a:t>, 2000)</a:t>
            </a:r>
          </a:p>
          <a:p>
            <a:pPr marL="0" indent="0" algn="ctr">
              <a:buNone/>
            </a:pPr>
            <a:endParaRPr lang="en-US" sz="2400" dirty="0" smtClean="0">
              <a:latin typeface="Goudy Old Style" panose="02020502050305020303" pitchFamily="18" charset="0"/>
            </a:endParaRPr>
          </a:p>
          <a:p>
            <a:endParaRPr lang="en-US" sz="2400" dirty="0">
              <a:latin typeface="Goudy Old Style" panose="02020502050305020303" pitchFamily="18" charset="0"/>
            </a:endParaRPr>
          </a:p>
          <a:p>
            <a:endParaRPr lang="en-US" sz="2400" dirty="0" smtClean="0">
              <a:latin typeface="Goudy Old Style" panose="02020502050305020303" pitchFamily="18" charset="0"/>
            </a:endParaRPr>
          </a:p>
          <a:p>
            <a:endParaRPr lang="en-US" sz="2400" dirty="0">
              <a:latin typeface="Goudy Old Style" panose="02020502050305020303" pitchFamily="18" charset="0"/>
            </a:endParaRPr>
          </a:p>
          <a:p>
            <a:endParaRPr lang="en-US" dirty="0"/>
          </a:p>
        </p:txBody>
      </p:sp>
    </p:spTree>
    <p:extLst>
      <p:ext uri="{BB962C8B-B14F-4D97-AF65-F5344CB8AC3E}">
        <p14:creationId xmlns:p14="http://schemas.microsoft.com/office/powerpoint/2010/main" val="3354907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Commitment activity – Activity three</a:t>
            </a:r>
            <a:endParaRPr lang="en-US" dirty="0">
              <a:latin typeface="Goudy Old Style" panose="02020502050305020303" pitchFamily="18" charset="0"/>
            </a:endParaRPr>
          </a:p>
        </p:txBody>
      </p:sp>
      <p:sp>
        <p:nvSpPr>
          <p:cNvPr id="3" name="Content Placeholder 2"/>
          <p:cNvSpPr>
            <a:spLocks noGrp="1"/>
          </p:cNvSpPr>
          <p:nvPr>
            <p:ph idx="1"/>
          </p:nvPr>
        </p:nvSpPr>
        <p:spPr/>
        <p:txBody>
          <a:bodyPr>
            <a:normAutofit lnSpcReduction="10000"/>
          </a:bodyPr>
          <a:lstStyle/>
          <a:p>
            <a:r>
              <a:rPr lang="en-US" dirty="0">
                <a:latin typeface="Goudy Old Style" panose="02020502050305020303" pitchFamily="18" charset="0"/>
              </a:rPr>
              <a:t>To help us move “off automatic” and begin to </a:t>
            </a:r>
            <a:r>
              <a:rPr lang="en-US" dirty="0" smtClean="0">
                <a:latin typeface="Goudy Old Style" panose="02020502050305020303" pitchFamily="18" charset="0"/>
              </a:rPr>
              <a:t>value differences</a:t>
            </a:r>
            <a:r>
              <a:rPr lang="en-US" dirty="0">
                <a:latin typeface="Goudy Old Style" panose="02020502050305020303" pitchFamily="18" charset="0"/>
              </a:rPr>
              <a:t>, we need to develop Diversity </a:t>
            </a:r>
            <a:r>
              <a:rPr lang="en-US" dirty="0" smtClean="0">
                <a:latin typeface="Goudy Old Style" panose="02020502050305020303" pitchFamily="18" charset="0"/>
              </a:rPr>
              <a:t>Competence. Diversity </a:t>
            </a:r>
            <a:r>
              <a:rPr lang="en-US" dirty="0">
                <a:latin typeface="Goudy Old Style" panose="02020502050305020303" pitchFamily="18" charset="0"/>
              </a:rPr>
              <a:t>Competence consists of four areas</a:t>
            </a:r>
            <a:r>
              <a:rPr lang="en-US" dirty="0" smtClean="0">
                <a:latin typeface="Goudy Old Style" panose="02020502050305020303" pitchFamily="18" charset="0"/>
              </a:rPr>
              <a:t>:</a:t>
            </a:r>
          </a:p>
          <a:p>
            <a:pPr lvl="1"/>
            <a:r>
              <a:rPr lang="en-US" dirty="0">
                <a:latin typeface="Goudy Old Style" panose="02020502050305020303" pitchFamily="18" charset="0"/>
              </a:rPr>
              <a:t>Awareness</a:t>
            </a:r>
          </a:p>
          <a:p>
            <a:pPr lvl="1"/>
            <a:r>
              <a:rPr lang="en-US" dirty="0">
                <a:latin typeface="Goudy Old Style" panose="02020502050305020303" pitchFamily="18" charset="0"/>
              </a:rPr>
              <a:t>Knowledge</a:t>
            </a:r>
          </a:p>
          <a:p>
            <a:pPr lvl="1"/>
            <a:r>
              <a:rPr lang="en-US" dirty="0">
                <a:latin typeface="Goudy Old Style" panose="02020502050305020303" pitchFamily="18" charset="0"/>
              </a:rPr>
              <a:t>Skills</a:t>
            </a:r>
          </a:p>
          <a:p>
            <a:pPr lvl="1"/>
            <a:r>
              <a:rPr lang="en-US" dirty="0">
                <a:latin typeface="Goudy Old Style" panose="02020502050305020303" pitchFamily="18" charset="0"/>
              </a:rPr>
              <a:t>Action or </a:t>
            </a:r>
            <a:r>
              <a:rPr lang="en-US" dirty="0" smtClean="0">
                <a:latin typeface="Goudy Old Style" panose="02020502050305020303" pitchFamily="18" charset="0"/>
              </a:rPr>
              <a:t>Behavior</a:t>
            </a:r>
          </a:p>
          <a:p>
            <a:r>
              <a:rPr lang="en-US" dirty="0">
                <a:latin typeface="Goudy Old Style" panose="02020502050305020303" pitchFamily="18" charset="0"/>
              </a:rPr>
              <a:t>Developing Diversity Competence is not a </a:t>
            </a:r>
            <a:r>
              <a:rPr lang="en-US" dirty="0" smtClean="0">
                <a:latin typeface="Goudy Old Style" panose="02020502050305020303" pitchFamily="18" charset="0"/>
              </a:rPr>
              <a:t>short-term venture</a:t>
            </a:r>
            <a:r>
              <a:rPr lang="en-US" dirty="0">
                <a:latin typeface="Goudy Old Style" panose="02020502050305020303" pitchFamily="18" charset="0"/>
              </a:rPr>
              <a:t>, but you can get started today by making </a:t>
            </a:r>
            <a:r>
              <a:rPr lang="en-US" dirty="0" smtClean="0">
                <a:latin typeface="Goudy Old Style" panose="02020502050305020303" pitchFamily="18" charset="0"/>
              </a:rPr>
              <a:t>a commitment </a:t>
            </a:r>
            <a:r>
              <a:rPr lang="en-US" dirty="0">
                <a:latin typeface="Goudy Old Style" panose="02020502050305020303" pitchFamily="18" charset="0"/>
              </a:rPr>
              <a:t>to do one thing in the next </a:t>
            </a:r>
            <a:r>
              <a:rPr lang="en-US" dirty="0" smtClean="0">
                <a:latin typeface="Goudy Old Style" panose="02020502050305020303" pitchFamily="18" charset="0"/>
              </a:rPr>
              <a:t>3 days </a:t>
            </a:r>
            <a:r>
              <a:rPr lang="en-US" dirty="0">
                <a:latin typeface="Goudy Old Style" panose="02020502050305020303" pitchFamily="18" charset="0"/>
              </a:rPr>
              <a:t>to </a:t>
            </a:r>
            <a:r>
              <a:rPr lang="en-US" dirty="0" smtClean="0">
                <a:latin typeface="Goudy Old Style" panose="02020502050305020303" pitchFamily="18" charset="0"/>
              </a:rPr>
              <a:t>increase your </a:t>
            </a:r>
            <a:r>
              <a:rPr lang="en-US" dirty="0">
                <a:latin typeface="Goudy Old Style" panose="02020502050305020303" pitchFamily="18" charset="0"/>
              </a:rPr>
              <a:t>understanding of diversity</a:t>
            </a:r>
            <a:r>
              <a:rPr lang="en-US" dirty="0" smtClean="0">
                <a:latin typeface="Goudy Old Style" panose="02020502050305020303" pitchFamily="18" charset="0"/>
              </a:rPr>
              <a:t>.</a:t>
            </a:r>
          </a:p>
          <a:p>
            <a:r>
              <a:rPr lang="en-US" dirty="0" smtClean="0">
                <a:latin typeface="Goudy Old Style" panose="02020502050305020303" pitchFamily="18" charset="0"/>
              </a:rPr>
              <a:t>All students should commit to the action item.  We challenge you to go further, and select another area to focus on conquering over the next month!  </a:t>
            </a:r>
          </a:p>
          <a:p>
            <a:r>
              <a:rPr lang="en-US" dirty="0" smtClean="0">
                <a:latin typeface="Goudy Old Style" panose="02020502050305020303" pitchFamily="18" charset="0"/>
              </a:rPr>
              <a:t>Complete Activity Three and place it in your Advisory folder.</a:t>
            </a:r>
            <a:endParaRPr lang="en-US" dirty="0">
              <a:latin typeface="Goudy Old Style" panose="02020502050305020303" pitchFamily="18" charset="0"/>
            </a:endParaRPr>
          </a:p>
          <a:p>
            <a:pPr lvl="1"/>
            <a:endParaRPr lang="en-US" dirty="0" smtClean="0">
              <a:latin typeface="Goudy Old Style" panose="02020502050305020303" pitchFamily="18" charset="0"/>
            </a:endParaRPr>
          </a:p>
        </p:txBody>
      </p:sp>
    </p:spTree>
    <p:extLst>
      <p:ext uri="{BB962C8B-B14F-4D97-AF65-F5344CB8AC3E}">
        <p14:creationId xmlns:p14="http://schemas.microsoft.com/office/powerpoint/2010/main" val="464135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summary</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smtClean="0">
                <a:latin typeface="Goudy Old Style" panose="02020502050305020303" pitchFamily="18" charset="0"/>
              </a:rPr>
              <a:t>Stereotypes lead to the judging of others.</a:t>
            </a:r>
          </a:p>
          <a:p>
            <a:r>
              <a:rPr lang="en-US" dirty="0" smtClean="0">
                <a:latin typeface="Goudy Old Style" panose="02020502050305020303" pitchFamily="18" charset="0"/>
              </a:rPr>
              <a:t>Our society is diverse!  Get on board!</a:t>
            </a:r>
          </a:p>
          <a:p>
            <a:r>
              <a:rPr lang="en-US" dirty="0" smtClean="0">
                <a:latin typeface="Goudy Old Style" panose="02020502050305020303" pitchFamily="18" charset="0"/>
              </a:rPr>
              <a:t>Be Knowledgeable!  Understand different cultures.</a:t>
            </a:r>
          </a:p>
          <a:p>
            <a:r>
              <a:rPr lang="en-US" dirty="0" smtClean="0">
                <a:latin typeface="Goudy Old Style" panose="02020502050305020303" pitchFamily="18" charset="0"/>
              </a:rPr>
              <a:t>Respect Differences.  Be a friend!</a:t>
            </a:r>
          </a:p>
          <a:p>
            <a:endParaRPr lang="en-US" dirty="0"/>
          </a:p>
        </p:txBody>
      </p:sp>
    </p:spTree>
    <p:extLst>
      <p:ext uri="{BB962C8B-B14F-4D97-AF65-F5344CB8AC3E}">
        <p14:creationId xmlns:p14="http://schemas.microsoft.com/office/powerpoint/2010/main" val="2548002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23164" y="581891"/>
            <a:ext cx="1939636" cy="738664"/>
          </a:xfrm>
          <a:prstGeom prst="rect">
            <a:avLst/>
          </a:prstGeom>
          <a:noFill/>
        </p:spPr>
        <p:txBody>
          <a:bodyPr wrap="square" rtlCol="0">
            <a:spAutoFit/>
          </a:bodyPr>
          <a:lstStyle/>
          <a:p>
            <a:r>
              <a:rPr lang="en-US" sz="2400" dirty="0" smtClean="0">
                <a:latin typeface="Goudy Old Style" panose="02020502050305020303" pitchFamily="18" charset="0"/>
              </a:rPr>
              <a:t>References</a:t>
            </a:r>
          </a:p>
          <a:p>
            <a:endParaRPr lang="en-US" dirty="0"/>
          </a:p>
        </p:txBody>
      </p:sp>
      <p:sp>
        <p:nvSpPr>
          <p:cNvPr id="3" name="TextBox 2"/>
          <p:cNvSpPr txBox="1"/>
          <p:nvPr/>
        </p:nvSpPr>
        <p:spPr>
          <a:xfrm>
            <a:off x="1030310" y="1579418"/>
            <a:ext cx="10019763" cy="5570756"/>
          </a:xfrm>
          <a:prstGeom prst="rect">
            <a:avLst/>
          </a:prstGeom>
          <a:noFill/>
        </p:spPr>
        <p:txBody>
          <a:bodyPr wrap="square" rtlCol="0">
            <a:spAutoFit/>
          </a:bodyPr>
          <a:lstStyle/>
          <a:p>
            <a:pPr indent="-914400"/>
            <a:r>
              <a:rPr lang="en-US" sz="1600" dirty="0" err="1">
                <a:latin typeface="Goudy Old Style" panose="02020502050305020303" pitchFamily="18" charset="0"/>
              </a:rPr>
              <a:t>Barringer</a:t>
            </a:r>
            <a:r>
              <a:rPr lang="en-US" sz="1600" dirty="0">
                <a:latin typeface="Goudy Old Style" panose="02020502050305020303" pitchFamily="18" charset="0"/>
              </a:rPr>
              <a:t>, C. F. (2000). Counseling third culture kids. San Antonio, TX: American Counseling Association. (ERIC Document Reproduction Service No. ED451459). Retrieved from http://eric.ed.gov/?id=ED451459. </a:t>
            </a:r>
            <a:endParaRPr lang="en-US" sz="1600" dirty="0" smtClean="0">
              <a:latin typeface="Goudy Old Style" panose="02020502050305020303" pitchFamily="18" charset="0"/>
            </a:endParaRPr>
          </a:p>
          <a:p>
            <a:pPr indent="-914400"/>
            <a:endParaRPr lang="en-US" sz="1600" dirty="0">
              <a:latin typeface="Goudy Old Style" panose="02020502050305020303" pitchFamily="18" charset="0"/>
            </a:endParaRPr>
          </a:p>
          <a:p>
            <a:pPr indent="-914400"/>
            <a:r>
              <a:rPr lang="en-US" sz="1600" dirty="0" smtClean="0">
                <a:latin typeface="Goudy Old Style" panose="02020502050305020303" pitchFamily="18" charset="0"/>
              </a:rPr>
              <a:t>Brownlee</a:t>
            </a:r>
            <a:r>
              <a:rPr lang="en-US" sz="1600" dirty="0" smtClean="0">
                <a:latin typeface="Goudy Old Style" panose="02020502050305020303" pitchFamily="18" charset="0"/>
              </a:rPr>
              <a:t>, A. (1987). Issues in Multicultural Counseling. </a:t>
            </a:r>
            <a:r>
              <a:rPr lang="en-US" sz="1600" dirty="0">
                <a:latin typeface="Goudy Old Style" panose="02020502050305020303" pitchFamily="18" charset="0"/>
              </a:rPr>
              <a:t>Retrieved from </a:t>
            </a:r>
            <a:r>
              <a:rPr lang="en-US" sz="1600" dirty="0">
                <a:latin typeface="Goudy Old Style" panose="02020502050305020303" pitchFamily="18" charset="0"/>
                <a:hlinkClick r:id="rId2"/>
              </a:rPr>
              <a:t>http://</a:t>
            </a:r>
            <a:r>
              <a:rPr lang="en-US" sz="1600" dirty="0" smtClean="0">
                <a:latin typeface="Goudy Old Style" panose="02020502050305020303" pitchFamily="18" charset="0"/>
                <a:hlinkClick r:id="rId2"/>
              </a:rPr>
              <a:t>www.ericdigests.org/pre-925/issues.htm</a:t>
            </a:r>
            <a:r>
              <a:rPr lang="en-US" sz="1600" dirty="0" smtClean="0">
                <a:latin typeface="Goudy Old Style" panose="02020502050305020303" pitchFamily="18" charset="0"/>
              </a:rPr>
              <a:t> on 22 February 2015.</a:t>
            </a:r>
          </a:p>
          <a:p>
            <a:pPr indent="-914400"/>
            <a:endParaRPr lang="en-US" sz="1600" dirty="0" smtClean="0">
              <a:latin typeface="Goudy Old Style" panose="02020502050305020303" pitchFamily="18" charset="0"/>
            </a:endParaRPr>
          </a:p>
          <a:p>
            <a:pPr indent="-914400"/>
            <a:r>
              <a:rPr lang="en-US" sz="1600" dirty="0" err="1">
                <a:latin typeface="Goudy Old Style" panose="02020502050305020303" pitchFamily="18" charset="0"/>
              </a:rPr>
              <a:t>Lijadi</a:t>
            </a:r>
            <a:r>
              <a:rPr lang="en-US" sz="1600" dirty="0">
                <a:latin typeface="Goudy Old Style" panose="02020502050305020303" pitchFamily="18" charset="0"/>
              </a:rPr>
              <a:t>, A. A., &amp; van </a:t>
            </a:r>
            <a:r>
              <a:rPr lang="en-US" sz="1600" dirty="0" err="1">
                <a:latin typeface="Goudy Old Style" panose="02020502050305020303" pitchFamily="18" charset="0"/>
              </a:rPr>
              <a:t>Schalkwyk</a:t>
            </a:r>
            <a:r>
              <a:rPr lang="en-US" sz="1600" dirty="0">
                <a:latin typeface="Goudy Old Style" panose="02020502050305020303" pitchFamily="18" charset="0"/>
              </a:rPr>
              <a:t>, G.,J. (2014). Narratives of third culture kids: Commitment and reticence in social relationships. The Qualitative Report, 19(25), 1-18. Retrieved from http://search.proquest.com/docview/1547940210?accountid=8289.</a:t>
            </a:r>
          </a:p>
          <a:p>
            <a:pPr indent="-914400"/>
            <a:endParaRPr lang="en-US" sz="1600" dirty="0" smtClean="0">
              <a:latin typeface="Goudy Old Style" panose="02020502050305020303" pitchFamily="18" charset="0"/>
            </a:endParaRPr>
          </a:p>
          <a:p>
            <a:pPr indent="-914400"/>
            <a:r>
              <a:rPr lang="en-US" sz="1600" dirty="0" err="1">
                <a:latin typeface="Goudy Old Style" panose="02020502050305020303" pitchFamily="18" charset="0"/>
              </a:rPr>
              <a:t>Limberg</a:t>
            </a:r>
            <a:r>
              <a:rPr lang="en-US" sz="1600" dirty="0">
                <a:latin typeface="Goudy Old Style" panose="02020502050305020303" pitchFamily="18" charset="0"/>
              </a:rPr>
              <a:t>, D., &amp; </a:t>
            </a:r>
            <a:r>
              <a:rPr lang="en-US" sz="1600" dirty="0" err="1">
                <a:latin typeface="Goudy Old Style" panose="02020502050305020303" pitchFamily="18" charset="0"/>
              </a:rPr>
              <a:t>Lambie</a:t>
            </a:r>
            <a:r>
              <a:rPr lang="en-US" sz="1600" dirty="0">
                <a:latin typeface="Goudy Old Style" panose="02020502050305020303" pitchFamily="18" charset="0"/>
              </a:rPr>
              <a:t>, G. W. (2011). Third Culture Kids: Implications for Professional School Counseling. Professional School Counseling, 15(1), 45-54.</a:t>
            </a:r>
          </a:p>
          <a:p>
            <a:pPr indent="-914400"/>
            <a:endParaRPr lang="en-US" sz="1600" dirty="0">
              <a:latin typeface="Goudy Old Style" panose="02020502050305020303" pitchFamily="18" charset="0"/>
            </a:endParaRPr>
          </a:p>
          <a:p>
            <a:pPr indent="-914400"/>
            <a:r>
              <a:rPr lang="en-US" sz="1600" dirty="0" smtClean="0">
                <a:latin typeface="Goudy Old Style" panose="02020502050305020303" pitchFamily="18" charset="0"/>
              </a:rPr>
              <a:t>Nobles, A., &amp; </a:t>
            </a:r>
            <a:r>
              <a:rPr lang="en-US" sz="1600" dirty="0" err="1" smtClean="0">
                <a:latin typeface="Goudy Old Style" panose="02020502050305020303" pitchFamily="18" charset="0"/>
              </a:rPr>
              <a:t>Sciarra</a:t>
            </a:r>
            <a:r>
              <a:rPr lang="en-US" sz="1600" dirty="0" smtClean="0">
                <a:latin typeface="Goudy Old Style" panose="02020502050305020303" pitchFamily="18" charset="0"/>
              </a:rPr>
              <a:t>, D. (2000). Cultural Determinants in the Treatment of Arab Americans: A Primer for Mainstream Therapists. </a:t>
            </a:r>
            <a:r>
              <a:rPr lang="en-US" sz="1600" i="1" dirty="0" smtClean="0">
                <a:latin typeface="Goudy Old Style" panose="02020502050305020303" pitchFamily="18" charset="0"/>
              </a:rPr>
              <a:t>American Journal of Orthopsychiatry 70</a:t>
            </a:r>
            <a:r>
              <a:rPr lang="en-US" sz="1600" dirty="0" smtClean="0">
                <a:latin typeface="Goudy Old Style" panose="02020502050305020303" pitchFamily="18" charset="0"/>
              </a:rPr>
              <a:t>(2). Retrieved </a:t>
            </a:r>
            <a:r>
              <a:rPr lang="en-US" sz="1600" dirty="0">
                <a:latin typeface="Goudy Old Style" panose="02020502050305020303" pitchFamily="18" charset="0"/>
              </a:rPr>
              <a:t>from </a:t>
            </a:r>
            <a:r>
              <a:rPr lang="en-US" sz="1600" dirty="0">
                <a:latin typeface="Goudy Old Style" panose="02020502050305020303" pitchFamily="18" charset="0"/>
                <a:hlinkClick r:id="rId3"/>
              </a:rPr>
              <a:t>http://</a:t>
            </a:r>
            <a:r>
              <a:rPr lang="en-US" sz="1600" dirty="0" smtClean="0">
                <a:latin typeface="Goudy Old Style" panose="02020502050305020303" pitchFamily="18" charset="0"/>
                <a:hlinkClick r:id="rId3"/>
              </a:rPr>
              <a:t>isites.harvard.edu/fs/docs/icb.topic545407.files/Nobles%20and%20Sciarra.pdf</a:t>
            </a:r>
            <a:r>
              <a:rPr lang="en-US" sz="1600" dirty="0" smtClean="0">
                <a:latin typeface="Goudy Old Style" panose="02020502050305020303" pitchFamily="18" charset="0"/>
              </a:rPr>
              <a:t> on 25 February 2015. </a:t>
            </a:r>
          </a:p>
          <a:p>
            <a:pPr indent="-914400"/>
            <a:endParaRPr lang="en-US" sz="1600" dirty="0">
              <a:latin typeface="Goudy Old Style" panose="02020502050305020303" pitchFamily="18" charset="0"/>
            </a:endParaRPr>
          </a:p>
          <a:p>
            <a:pPr indent="-914400"/>
            <a:r>
              <a:rPr lang="en-US" sz="1600" dirty="0" smtClean="0">
                <a:latin typeface="Goudy Old Style" panose="02020502050305020303" pitchFamily="18" charset="0"/>
              </a:rPr>
              <a:t>Royal Embassy, (2015). The five Pillars of Islam. </a:t>
            </a:r>
            <a:r>
              <a:rPr lang="en-US" sz="1600" dirty="0">
                <a:latin typeface="Goudy Old Style" panose="02020502050305020303" pitchFamily="18" charset="0"/>
              </a:rPr>
              <a:t>Retrieved from </a:t>
            </a:r>
            <a:r>
              <a:rPr lang="en-US" sz="1600" dirty="0">
                <a:latin typeface="Goudy Old Style" panose="02020502050305020303" pitchFamily="18" charset="0"/>
                <a:hlinkClick r:id="rId4"/>
              </a:rPr>
              <a:t>http://</a:t>
            </a:r>
            <a:r>
              <a:rPr lang="en-US" sz="1600" dirty="0" smtClean="0">
                <a:latin typeface="Goudy Old Style" panose="02020502050305020303" pitchFamily="18" charset="0"/>
                <a:hlinkClick r:id="rId4"/>
              </a:rPr>
              <a:t>www.saudiembassy.net/about/country-information/Islam/five_pillars_of_Islam.aspx on 22 February 2015</a:t>
            </a:r>
            <a:r>
              <a:rPr lang="en-US" sz="1600" dirty="0" smtClean="0">
                <a:latin typeface="Goudy Old Style" panose="02020502050305020303" pitchFamily="18" charset="0"/>
              </a:rPr>
              <a:t>.</a:t>
            </a:r>
          </a:p>
          <a:p>
            <a:pPr indent="-914400"/>
            <a:endParaRPr lang="en-US" sz="1600" dirty="0">
              <a:latin typeface="Goudy Old Style" panose="02020502050305020303" pitchFamily="18" charset="0"/>
            </a:endParaRPr>
          </a:p>
          <a:p>
            <a:pPr indent="-914400"/>
            <a:r>
              <a:rPr lang="en-US" sz="1600" dirty="0">
                <a:latin typeface="Goudy Old Style" panose="02020502050305020303" pitchFamily="18" charset="0"/>
              </a:rPr>
              <a:t>TCKid.com. (2008). TCKID: What is a third culture kid? (TCKs). Retrieved from http://tckid.com/what-is-a-tck.html.</a:t>
            </a:r>
          </a:p>
          <a:p>
            <a:pPr indent="-914400"/>
            <a:endParaRPr lang="en-US" sz="1000" dirty="0" smtClean="0">
              <a:latin typeface="Goudy Old Style" panose="02020502050305020303" pitchFamily="18" charset="0"/>
            </a:endParaRPr>
          </a:p>
          <a:p>
            <a:pPr indent="-914400"/>
            <a:endParaRPr lang="en-US" sz="1000" dirty="0"/>
          </a:p>
        </p:txBody>
      </p:sp>
    </p:spTree>
    <p:extLst>
      <p:ext uri="{BB962C8B-B14F-4D97-AF65-F5344CB8AC3E}">
        <p14:creationId xmlns:p14="http://schemas.microsoft.com/office/powerpoint/2010/main" val="4262965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culture kid (TCK)</a:t>
            </a:r>
            <a:endParaRPr lang="en-US" dirty="0"/>
          </a:p>
        </p:txBody>
      </p:sp>
      <p:sp>
        <p:nvSpPr>
          <p:cNvPr id="3" name="Content Placeholder 2"/>
          <p:cNvSpPr>
            <a:spLocks noGrp="1"/>
          </p:cNvSpPr>
          <p:nvPr>
            <p:ph idx="1"/>
          </p:nvPr>
        </p:nvSpPr>
        <p:spPr/>
        <p:txBody>
          <a:bodyPr/>
          <a:lstStyle/>
          <a:p>
            <a:r>
              <a:rPr lang="en-US" dirty="0"/>
              <a:t>A TCK is “a person who has spent a significant part of his or her developmental years outside the parents’ culture. The TCK builds relationships to all of the cultures, while not having full ownership in any. Although elements from each culture are assimilated into the TCKs life experience, the sense of belonging is in relationship to others of similar background.” </a:t>
            </a:r>
            <a:r>
              <a:rPr lang="en-US" dirty="0" smtClean="0"/>
              <a:t>(</a:t>
            </a:r>
            <a:r>
              <a:rPr lang="en-US" dirty="0"/>
              <a:t>Pollock &amp; Van </a:t>
            </a:r>
            <a:r>
              <a:rPr lang="en-US" dirty="0" err="1"/>
              <a:t>Reken</a:t>
            </a:r>
            <a:r>
              <a:rPr lang="en-US" dirty="0"/>
              <a:t>, 2001 p. 19, as cited in </a:t>
            </a:r>
            <a:r>
              <a:rPr lang="en-US" dirty="0" err="1"/>
              <a:t>Limberg</a:t>
            </a:r>
            <a:r>
              <a:rPr lang="en-US" dirty="0"/>
              <a:t> &amp; </a:t>
            </a:r>
            <a:r>
              <a:rPr lang="en-US" dirty="0" err="1"/>
              <a:t>Lambie</a:t>
            </a:r>
            <a:r>
              <a:rPr lang="en-US" dirty="0"/>
              <a:t>, 2011)</a:t>
            </a:r>
          </a:p>
          <a:p>
            <a:endParaRPr lang="en-US" dirty="0"/>
          </a:p>
        </p:txBody>
      </p:sp>
    </p:spTree>
    <p:extLst>
      <p:ext uri="{BB962C8B-B14F-4D97-AF65-F5344CB8AC3E}">
        <p14:creationId xmlns:p14="http://schemas.microsoft.com/office/powerpoint/2010/main" val="2095430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culture – defined</a:t>
            </a:r>
            <a:endParaRPr lang="en-US" dirty="0"/>
          </a:p>
        </p:txBody>
      </p:sp>
      <p:sp>
        <p:nvSpPr>
          <p:cNvPr id="3" name="Content Placeholder 2"/>
          <p:cNvSpPr>
            <a:spLocks noGrp="1"/>
          </p:cNvSpPr>
          <p:nvPr>
            <p:ph idx="1"/>
          </p:nvPr>
        </p:nvSpPr>
        <p:spPr/>
        <p:txBody>
          <a:bodyPr>
            <a:normAutofit/>
          </a:bodyPr>
          <a:lstStyle/>
          <a:p>
            <a:r>
              <a:rPr lang="en-US" dirty="0"/>
              <a:t>First </a:t>
            </a:r>
            <a:r>
              <a:rPr lang="en-US" dirty="0" smtClean="0"/>
              <a:t>Culture - Their </a:t>
            </a:r>
            <a:r>
              <a:rPr lang="en-US" dirty="0"/>
              <a:t>parents’ home country/countries. Known as their passport country.</a:t>
            </a:r>
          </a:p>
          <a:p>
            <a:r>
              <a:rPr lang="en-US" dirty="0" smtClean="0"/>
              <a:t>Second Culture - Where </a:t>
            </a:r>
            <a:r>
              <a:rPr lang="en-US" dirty="0"/>
              <a:t>they are raised during their main developmental </a:t>
            </a:r>
            <a:r>
              <a:rPr lang="en-US" dirty="0" smtClean="0"/>
              <a:t>years. </a:t>
            </a:r>
          </a:p>
          <a:p>
            <a:r>
              <a:rPr lang="en-US" dirty="0" smtClean="0"/>
              <a:t>Third Culture - An </a:t>
            </a:r>
            <a:r>
              <a:rPr lang="en-US" dirty="0"/>
              <a:t>abstract culture that is unique to the child, created by their personal experiences and relationships that they build with those around them. This culture is continuously changing as the child has new experiences and </a:t>
            </a:r>
            <a:r>
              <a:rPr lang="en-US" dirty="0" smtClean="0"/>
              <a:t>transitions.  It </a:t>
            </a:r>
            <a:r>
              <a:rPr lang="en-US" dirty="0"/>
              <a:t>has been described as “a culture between cultures” (Walters &amp; </a:t>
            </a:r>
            <a:r>
              <a:rPr lang="en-US" dirty="0" err="1"/>
              <a:t>Auton</a:t>
            </a:r>
            <a:r>
              <a:rPr lang="en-US" dirty="0"/>
              <a:t>-Cuff, 2009; as cited in </a:t>
            </a:r>
            <a:r>
              <a:rPr lang="en-US" dirty="0" err="1"/>
              <a:t>Limberg</a:t>
            </a:r>
            <a:r>
              <a:rPr lang="en-US" dirty="0"/>
              <a:t> &amp; </a:t>
            </a:r>
            <a:r>
              <a:rPr lang="en-US" dirty="0" err="1"/>
              <a:t>Lambie</a:t>
            </a:r>
            <a:r>
              <a:rPr lang="en-US" dirty="0"/>
              <a:t>, 2011, p. 45). </a:t>
            </a:r>
          </a:p>
          <a:p>
            <a:endParaRPr lang="en-US" dirty="0"/>
          </a:p>
        </p:txBody>
      </p:sp>
    </p:spTree>
    <p:extLst>
      <p:ext uri="{BB962C8B-B14F-4D97-AF65-F5344CB8AC3E}">
        <p14:creationId xmlns:p14="http://schemas.microsoft.com/office/powerpoint/2010/main" val="110477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Tck’s</a:t>
            </a:r>
            <a:r>
              <a:rPr lang="en-US" dirty="0" smtClean="0"/>
              <a:t> – who are they?</a:t>
            </a:r>
            <a:endParaRPr lang="en-US" dirty="0"/>
          </a:p>
        </p:txBody>
      </p:sp>
      <p:sp>
        <p:nvSpPr>
          <p:cNvPr id="3" name="Content Placeholder 2"/>
          <p:cNvSpPr>
            <a:spLocks noGrp="1"/>
          </p:cNvSpPr>
          <p:nvPr>
            <p:ph idx="1"/>
          </p:nvPr>
        </p:nvSpPr>
        <p:spPr/>
        <p:txBody>
          <a:bodyPr/>
          <a:lstStyle/>
          <a:p>
            <a:r>
              <a:rPr lang="en-US" dirty="0" smtClean="0"/>
              <a:t>Military Kids</a:t>
            </a:r>
          </a:p>
          <a:p>
            <a:r>
              <a:rPr lang="en-US" dirty="0" smtClean="0"/>
              <a:t>Non-military Government Kids</a:t>
            </a:r>
          </a:p>
          <a:p>
            <a:r>
              <a:rPr lang="en-US" dirty="0" smtClean="0"/>
              <a:t>Religious or Missionary Kids</a:t>
            </a:r>
          </a:p>
          <a:p>
            <a:r>
              <a:rPr lang="en-US" dirty="0" smtClean="0"/>
              <a:t>Business Kids</a:t>
            </a:r>
          </a:p>
          <a:p>
            <a:r>
              <a:rPr lang="en-US" dirty="0" smtClean="0"/>
              <a:t>Other - includes </a:t>
            </a:r>
            <a:r>
              <a:rPr lang="en-US" dirty="0"/>
              <a:t>educators, media, international non-government organizations, and anyone else who does not fit in the other categories</a:t>
            </a:r>
          </a:p>
        </p:txBody>
      </p:sp>
    </p:spTree>
    <p:extLst>
      <p:ext uri="{BB962C8B-B14F-4D97-AF65-F5344CB8AC3E}">
        <p14:creationId xmlns:p14="http://schemas.microsoft.com/office/powerpoint/2010/main" val="2763313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What is diversity?</a:t>
            </a:r>
            <a:br>
              <a:rPr lang="en-US" dirty="0" smtClean="0">
                <a:latin typeface="Goudy Old Style" panose="02020502050305020303" pitchFamily="18" charset="0"/>
              </a:rPr>
            </a:br>
            <a:r>
              <a:rPr lang="en-US" dirty="0" smtClean="0">
                <a:latin typeface="Goudy Old Style" panose="02020502050305020303" pitchFamily="18" charset="0"/>
              </a:rPr>
              <a:t>Why should we study it?</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smtClean="0">
                <a:latin typeface="Goudy Old Style" panose="02020502050305020303" pitchFamily="18" charset="0"/>
              </a:rPr>
              <a:t>Let’s </a:t>
            </a:r>
            <a:r>
              <a:rPr lang="en-US" dirty="0">
                <a:latin typeface="Goudy Old Style" panose="02020502050305020303" pitchFamily="18" charset="0"/>
              </a:rPr>
              <a:t>start with the short answer: differences. Human diversity means differences among people. It’s all of us in our rich and infinite variety</a:t>
            </a:r>
            <a:r>
              <a:rPr lang="en-US" dirty="0" smtClean="0">
                <a:latin typeface="Goudy Old Style" panose="02020502050305020303" pitchFamily="18" charset="0"/>
              </a:rPr>
              <a:t>.</a:t>
            </a:r>
          </a:p>
          <a:p>
            <a:r>
              <a:rPr lang="en-US" dirty="0">
                <a:latin typeface="Goudy Old Style" panose="02020502050305020303" pitchFamily="18" charset="0"/>
              </a:rPr>
              <a:t>Three powerful trends in our society have made diversity an important </a:t>
            </a:r>
            <a:r>
              <a:rPr lang="en-US" dirty="0" smtClean="0">
                <a:latin typeface="Goudy Old Style" panose="02020502050305020303" pitchFamily="18" charset="0"/>
              </a:rPr>
              <a:t>issue.</a:t>
            </a:r>
          </a:p>
          <a:p>
            <a:pPr lvl="1"/>
            <a:r>
              <a:rPr lang="en-US" dirty="0" smtClean="0">
                <a:latin typeface="Goudy Old Style" panose="02020502050305020303" pitchFamily="18" charset="0"/>
              </a:rPr>
              <a:t>First</a:t>
            </a:r>
            <a:r>
              <a:rPr lang="en-US" dirty="0">
                <a:latin typeface="Goudy Old Style" panose="02020502050305020303" pitchFamily="18" charset="0"/>
              </a:rPr>
              <a:t>, the global market in which United States corporations do business became highly competitive. </a:t>
            </a:r>
            <a:endParaRPr lang="en-US" dirty="0" smtClean="0">
              <a:latin typeface="Goudy Old Style" panose="02020502050305020303" pitchFamily="18" charset="0"/>
            </a:endParaRPr>
          </a:p>
          <a:p>
            <a:pPr lvl="1"/>
            <a:r>
              <a:rPr lang="en-US" dirty="0" smtClean="0">
                <a:latin typeface="Goudy Old Style" panose="02020502050305020303" pitchFamily="18" charset="0"/>
              </a:rPr>
              <a:t>Second</a:t>
            </a:r>
            <a:r>
              <a:rPr lang="en-US" dirty="0">
                <a:latin typeface="Goudy Old Style" panose="02020502050305020303" pitchFamily="18" charset="0"/>
              </a:rPr>
              <a:t>, the makeup of the U.S. population began changing dramatically. </a:t>
            </a:r>
            <a:endParaRPr lang="en-US" dirty="0" smtClean="0">
              <a:latin typeface="Goudy Old Style" panose="02020502050305020303" pitchFamily="18" charset="0"/>
            </a:endParaRPr>
          </a:p>
          <a:p>
            <a:pPr lvl="1"/>
            <a:r>
              <a:rPr lang="en-US" dirty="0" smtClean="0">
                <a:latin typeface="Goudy Old Style" panose="02020502050305020303" pitchFamily="18" charset="0"/>
              </a:rPr>
              <a:t>Third</a:t>
            </a:r>
            <a:r>
              <a:rPr lang="en-US" dirty="0">
                <a:latin typeface="Goudy Old Style" panose="02020502050305020303" pitchFamily="18" charset="0"/>
              </a:rPr>
              <a:t>, individuals began celebrating their differences instead of compromising their uniqueness to “fit in.”</a:t>
            </a:r>
          </a:p>
          <a:p>
            <a:endParaRPr lang="en-US" dirty="0"/>
          </a:p>
          <a:p>
            <a:endParaRPr lang="en-US" dirty="0"/>
          </a:p>
        </p:txBody>
      </p:sp>
    </p:spTree>
    <p:extLst>
      <p:ext uri="{BB962C8B-B14F-4D97-AF65-F5344CB8AC3E}">
        <p14:creationId xmlns:p14="http://schemas.microsoft.com/office/powerpoint/2010/main" val="27518694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Important statistics</a:t>
            </a:r>
            <a:endParaRPr lang="en-US" dirty="0">
              <a:latin typeface="Goudy Old Style" panose="02020502050305020303" pitchFamily="18" charset="0"/>
            </a:endParaRPr>
          </a:p>
        </p:txBody>
      </p:sp>
      <p:sp>
        <p:nvSpPr>
          <p:cNvPr id="3" name="Content Placeholder 2"/>
          <p:cNvSpPr>
            <a:spLocks noGrp="1"/>
          </p:cNvSpPr>
          <p:nvPr>
            <p:ph idx="1"/>
          </p:nvPr>
        </p:nvSpPr>
        <p:spPr/>
        <p:txBody>
          <a:bodyPr/>
          <a:lstStyle/>
          <a:p>
            <a:r>
              <a:rPr lang="en-US" dirty="0">
                <a:latin typeface="Goudy Old Style" panose="02020502050305020303" pitchFamily="18" charset="0"/>
              </a:rPr>
              <a:t>Yesterday 3 in 4 Americans were Whites. Today, 30 percent of the U.S. population is people of color</a:t>
            </a:r>
            <a:r>
              <a:rPr lang="en-US" dirty="0" smtClean="0">
                <a:latin typeface="Goudy Old Style" panose="02020502050305020303" pitchFamily="18" charset="0"/>
              </a:rPr>
              <a:t>.  Whites are the slowest-growing group in the nation.  By 2056, there will be no single majority group in this country.</a:t>
            </a:r>
            <a:endParaRPr lang="en-US" dirty="0">
              <a:latin typeface="Goudy Old Style" panose="02020502050305020303" pitchFamily="18" charset="0"/>
            </a:endParaRPr>
          </a:p>
          <a:p>
            <a:r>
              <a:rPr lang="en-US" dirty="0">
                <a:latin typeface="Goudy Old Style" panose="02020502050305020303" pitchFamily="18" charset="0"/>
              </a:rPr>
              <a:t>Currently in California, our most populous state, Whites account for less than 50 percent of the </a:t>
            </a:r>
            <a:r>
              <a:rPr lang="en-US" dirty="0" smtClean="0">
                <a:latin typeface="Goudy Old Style" panose="02020502050305020303" pitchFamily="18" charset="0"/>
              </a:rPr>
              <a:t>state’s population.</a:t>
            </a:r>
          </a:p>
          <a:p>
            <a:r>
              <a:rPr lang="en-US" dirty="0">
                <a:latin typeface="Goudy Old Style" panose="02020502050305020303" pitchFamily="18" charset="0"/>
              </a:rPr>
              <a:t>One in every 5</a:t>
            </a:r>
            <a:r>
              <a:rPr lang="en-US" dirty="0" smtClean="0">
                <a:latin typeface="Goudy Old Style" panose="02020502050305020303" pitchFamily="18" charset="0"/>
              </a:rPr>
              <a:t> </a:t>
            </a:r>
            <a:r>
              <a:rPr lang="en-US" dirty="0">
                <a:latin typeface="Goudy Old Style" panose="02020502050305020303" pitchFamily="18" charset="0"/>
              </a:rPr>
              <a:t>Americans speaks a language other than English at home</a:t>
            </a:r>
            <a:r>
              <a:rPr lang="en-US" dirty="0" smtClean="0">
                <a:latin typeface="Goudy Old Style" panose="02020502050305020303" pitchFamily="18" charset="0"/>
              </a:rPr>
              <a:t>.</a:t>
            </a:r>
          </a:p>
          <a:p>
            <a:r>
              <a:rPr lang="en-US" dirty="0">
                <a:latin typeface="Goudy Old Style" panose="02020502050305020303" pitchFamily="18" charset="0"/>
              </a:rPr>
              <a:t>It is nearly impossible to find a school in the United States today that does not have students of different cultural backgrounds, and the number of </a:t>
            </a:r>
            <a:r>
              <a:rPr lang="en-US" dirty="0" smtClean="0">
                <a:latin typeface="Goudy Old Style" panose="02020502050305020303" pitchFamily="18" charset="0"/>
              </a:rPr>
              <a:t>TCKs </a:t>
            </a:r>
            <a:r>
              <a:rPr lang="en-US" dirty="0">
                <a:latin typeface="Goudy Old Style" panose="02020502050305020303" pitchFamily="18" charset="0"/>
              </a:rPr>
              <a:t>in our country’s schools are </a:t>
            </a:r>
            <a:r>
              <a:rPr lang="en-US" dirty="0" smtClean="0">
                <a:latin typeface="Goudy Old Style" panose="02020502050305020303" pitchFamily="18" charset="0"/>
              </a:rPr>
              <a:t>increasing</a:t>
            </a:r>
            <a:r>
              <a:rPr lang="en-US" dirty="0">
                <a:latin typeface="Goudy Old Style" panose="02020502050305020303" pitchFamily="18" charset="0"/>
              </a:rPr>
              <a:t> </a:t>
            </a:r>
            <a:r>
              <a:rPr lang="en-US" dirty="0" smtClean="0">
                <a:latin typeface="Goudy Old Style" panose="02020502050305020303" pitchFamily="18" charset="0"/>
              </a:rPr>
              <a:t>(</a:t>
            </a:r>
            <a:r>
              <a:rPr lang="en-US" dirty="0" err="1">
                <a:latin typeface="Goudy Old Style" panose="02020502050305020303" pitchFamily="18" charset="0"/>
              </a:rPr>
              <a:t>Limberg</a:t>
            </a:r>
            <a:r>
              <a:rPr lang="en-US" dirty="0">
                <a:latin typeface="Goudy Old Style" panose="02020502050305020303" pitchFamily="18" charset="0"/>
              </a:rPr>
              <a:t> &amp; </a:t>
            </a:r>
            <a:r>
              <a:rPr lang="en-US" dirty="0" err="1">
                <a:latin typeface="Goudy Old Style" panose="02020502050305020303" pitchFamily="18" charset="0"/>
              </a:rPr>
              <a:t>Lambie</a:t>
            </a:r>
            <a:r>
              <a:rPr lang="en-US" dirty="0">
                <a:latin typeface="Goudy Old Style" panose="02020502050305020303" pitchFamily="18" charset="0"/>
              </a:rPr>
              <a:t>, 2011).</a:t>
            </a:r>
            <a:endParaRPr lang="en-US" dirty="0"/>
          </a:p>
          <a:p>
            <a:endParaRPr lang="en-US" dirty="0"/>
          </a:p>
        </p:txBody>
      </p:sp>
    </p:spTree>
    <p:extLst>
      <p:ext uri="{BB962C8B-B14F-4D97-AF65-F5344CB8AC3E}">
        <p14:creationId xmlns:p14="http://schemas.microsoft.com/office/powerpoint/2010/main" val="4088437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United States by race</a:t>
            </a:r>
            <a:endParaRPr lang="en-US" dirty="0">
              <a:latin typeface="Goudy Old Style" panose="02020502050305020303" pitchFamily="18" charset="0"/>
            </a:endParaRPr>
          </a:p>
        </p:txBody>
      </p:sp>
      <p:pic>
        <p:nvPicPr>
          <p:cNvPr id="4" name="Content Placeholder 3"/>
          <p:cNvPicPr>
            <a:picLocks noGrp="1" noChangeAspect="1"/>
          </p:cNvPicPr>
          <p:nvPr>
            <p:ph idx="1"/>
          </p:nvPr>
        </p:nvPicPr>
        <p:blipFill>
          <a:blip r:embed="rId2"/>
          <a:stretch>
            <a:fillRect/>
          </a:stretch>
        </p:blipFill>
        <p:spPr>
          <a:xfrm>
            <a:off x="1476441" y="1864218"/>
            <a:ext cx="8581959" cy="4686081"/>
          </a:xfrm>
          <a:prstGeom prst="rect">
            <a:avLst/>
          </a:prstGeom>
        </p:spPr>
      </p:pic>
      <p:sp>
        <p:nvSpPr>
          <p:cNvPr id="5" name="TextBox 4"/>
          <p:cNvSpPr txBox="1"/>
          <p:nvPr/>
        </p:nvSpPr>
        <p:spPr>
          <a:xfrm>
            <a:off x="7200900" y="6365633"/>
            <a:ext cx="4662152" cy="369332"/>
          </a:xfrm>
          <a:prstGeom prst="rect">
            <a:avLst/>
          </a:prstGeom>
          <a:noFill/>
        </p:spPr>
        <p:txBody>
          <a:bodyPr wrap="square" rtlCol="0">
            <a:spAutoFit/>
          </a:bodyPr>
          <a:lstStyle/>
          <a:p>
            <a:r>
              <a:rPr lang="en-US" dirty="0" smtClean="0">
                <a:latin typeface="Goudy Old Style" panose="02020502050305020303" pitchFamily="18" charset="0"/>
              </a:rPr>
              <a:t>Graphic taken from: </a:t>
            </a:r>
            <a:r>
              <a:rPr lang="en-US" dirty="0">
                <a:latin typeface="Goudy Old Style" panose="02020502050305020303" pitchFamily="18" charset="0"/>
                <a:hlinkClick r:id="rId3"/>
              </a:rPr>
              <a:t>nrelscience.o</a:t>
            </a:r>
            <a:r>
              <a:rPr lang="en-US" dirty="0">
                <a:hlinkClick r:id="rId3"/>
              </a:rPr>
              <a:t>rg</a:t>
            </a:r>
            <a:r>
              <a:rPr lang="en-US" dirty="0" smtClean="0"/>
              <a:t> </a:t>
            </a:r>
            <a:endParaRPr lang="en-US" dirty="0"/>
          </a:p>
        </p:txBody>
      </p:sp>
    </p:spTree>
    <p:extLst>
      <p:ext uri="{BB962C8B-B14F-4D97-AF65-F5344CB8AC3E}">
        <p14:creationId xmlns:p14="http://schemas.microsoft.com/office/powerpoint/2010/main" val="20957113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anose="02020502050305020303" pitchFamily="18" charset="0"/>
              </a:rPr>
              <a:t>Our society is changing</a:t>
            </a:r>
            <a:r>
              <a:rPr lang="en-US" dirty="0" smtClean="0"/>
              <a:t>.</a:t>
            </a:r>
            <a:endParaRPr lang="en-US" dirty="0"/>
          </a:p>
        </p:txBody>
      </p:sp>
      <p:sp>
        <p:nvSpPr>
          <p:cNvPr id="3" name="Content Placeholder 2"/>
          <p:cNvSpPr>
            <a:spLocks noGrp="1"/>
          </p:cNvSpPr>
          <p:nvPr>
            <p:ph idx="1"/>
          </p:nvPr>
        </p:nvSpPr>
        <p:spPr/>
        <p:txBody>
          <a:bodyPr/>
          <a:lstStyle/>
          <a:p>
            <a:r>
              <a:rPr lang="en-US" dirty="0" smtClean="0">
                <a:latin typeface="Goudy Old Style" panose="02020502050305020303" pitchFamily="18" charset="0"/>
              </a:rPr>
              <a:t>The United States is becoming a “mosaic” society.</a:t>
            </a:r>
          </a:p>
          <a:p>
            <a:r>
              <a:rPr lang="en-US" dirty="0">
                <a:latin typeface="Goudy Old Style" panose="02020502050305020303" pitchFamily="18" charset="0"/>
              </a:rPr>
              <a:t>In </a:t>
            </a:r>
            <a:r>
              <a:rPr lang="en-US" dirty="0" smtClean="0">
                <a:latin typeface="Goudy Old Style" panose="02020502050305020303" pitchFamily="18" charset="0"/>
              </a:rPr>
              <a:t>a “mosaic</a:t>
            </a:r>
            <a:r>
              <a:rPr lang="en-US" dirty="0">
                <a:latin typeface="Goudy Old Style" panose="02020502050305020303" pitchFamily="18" charset="0"/>
              </a:rPr>
              <a:t>” society, </a:t>
            </a:r>
            <a:endParaRPr lang="en-US" dirty="0" smtClean="0">
              <a:latin typeface="Goudy Old Style" panose="02020502050305020303" pitchFamily="18" charset="0"/>
            </a:endParaRPr>
          </a:p>
          <a:p>
            <a:pPr lvl="1"/>
            <a:r>
              <a:rPr lang="en-US" dirty="0" smtClean="0">
                <a:latin typeface="Goudy Old Style" panose="02020502050305020303" pitchFamily="18" charset="0"/>
              </a:rPr>
              <a:t>individuals </a:t>
            </a:r>
            <a:r>
              <a:rPr lang="en-US" dirty="0">
                <a:latin typeface="Goudy Old Style" panose="02020502050305020303" pitchFamily="18" charset="0"/>
              </a:rPr>
              <a:t>maintain their own </a:t>
            </a:r>
            <a:r>
              <a:rPr lang="en-US" dirty="0" smtClean="0">
                <a:latin typeface="Goudy Old Style" panose="02020502050305020303" pitchFamily="18" charset="0"/>
              </a:rPr>
              <a:t>cultural patterns</a:t>
            </a:r>
            <a:r>
              <a:rPr lang="en-US" dirty="0">
                <a:latin typeface="Goudy Old Style" panose="02020502050305020303" pitchFamily="18" charset="0"/>
              </a:rPr>
              <a:t>, such as language, lifestyle, and </a:t>
            </a:r>
            <a:r>
              <a:rPr lang="en-US" dirty="0" smtClean="0">
                <a:latin typeface="Goudy Old Style" panose="02020502050305020303" pitchFamily="18" charset="0"/>
              </a:rPr>
              <a:t>religious practices</a:t>
            </a:r>
            <a:r>
              <a:rPr lang="en-US" dirty="0">
                <a:latin typeface="Goudy Old Style" panose="02020502050305020303" pitchFamily="18" charset="0"/>
              </a:rPr>
              <a:t>. </a:t>
            </a:r>
            <a:endParaRPr lang="en-US" dirty="0" smtClean="0">
              <a:latin typeface="Goudy Old Style" panose="02020502050305020303" pitchFamily="18" charset="0"/>
            </a:endParaRPr>
          </a:p>
          <a:p>
            <a:pPr lvl="1"/>
            <a:r>
              <a:rPr lang="en-US" dirty="0">
                <a:latin typeface="Goudy Old Style" panose="02020502050305020303" pitchFamily="18" charset="0"/>
              </a:rPr>
              <a:t>differences are valued and appreciated</a:t>
            </a:r>
          </a:p>
          <a:p>
            <a:pPr lvl="2"/>
            <a:r>
              <a:rPr lang="en-US" dirty="0" smtClean="0">
                <a:latin typeface="Goudy Old Style" panose="02020502050305020303" pitchFamily="18" charset="0"/>
              </a:rPr>
              <a:t>just </a:t>
            </a:r>
            <a:r>
              <a:rPr lang="en-US" dirty="0">
                <a:latin typeface="Goudy Old Style" panose="02020502050305020303" pitchFamily="18" charset="0"/>
              </a:rPr>
              <a:t>like when carrots, lettuce, cucumbers, green peppers, and tomatoes maintain their shapes, color, and taste in a tossed salad.</a:t>
            </a:r>
            <a:endParaRPr lang="en-US" dirty="0" smtClean="0">
              <a:latin typeface="Goudy Old Style" panose="02020502050305020303" pitchFamily="18" charset="0"/>
            </a:endParaRPr>
          </a:p>
          <a:p>
            <a:pPr lvl="1"/>
            <a:r>
              <a:rPr lang="en-US" dirty="0" smtClean="0">
                <a:latin typeface="Goudy Old Style" panose="02020502050305020303" pitchFamily="18" charset="0"/>
              </a:rPr>
              <a:t>individuals </a:t>
            </a:r>
            <a:r>
              <a:rPr lang="en-US" dirty="0">
                <a:latin typeface="Goudy Old Style" panose="02020502050305020303" pitchFamily="18" charset="0"/>
              </a:rPr>
              <a:t>can be proud of their cultural heritage and uniqueness instead of being ashamed of their differences.</a:t>
            </a:r>
          </a:p>
          <a:p>
            <a:endParaRPr lang="en-US" dirty="0"/>
          </a:p>
        </p:txBody>
      </p:sp>
    </p:spTree>
    <p:extLst>
      <p:ext uri="{BB962C8B-B14F-4D97-AF65-F5344CB8AC3E}">
        <p14:creationId xmlns:p14="http://schemas.microsoft.com/office/powerpoint/2010/main" val="3824441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2084</TotalTime>
  <Words>2027</Words>
  <Application>Microsoft Office PowerPoint</Application>
  <PresentationFormat>Widescreen</PresentationFormat>
  <Paragraphs>180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Goudy Old Style</vt:lpstr>
      <vt:lpstr>Vapor Trail</vt:lpstr>
      <vt:lpstr>Multi-cultural awareness: Third-culture kids (TCk)</vt:lpstr>
      <vt:lpstr>Lesson objective</vt:lpstr>
      <vt:lpstr>Third culture kid (TCK)</vt:lpstr>
      <vt:lpstr>Third culture – defined</vt:lpstr>
      <vt:lpstr>Tck’s – who are they?</vt:lpstr>
      <vt:lpstr>What is diversity? Why should we study it?</vt:lpstr>
      <vt:lpstr>Important statistics</vt:lpstr>
      <vt:lpstr>United States by race</vt:lpstr>
      <vt:lpstr>Our society is changing.</vt:lpstr>
      <vt:lpstr>Dimensions of diversity</vt:lpstr>
      <vt:lpstr>Activity one – dimensions of diversity</vt:lpstr>
      <vt:lpstr>Likeness – human nature</vt:lpstr>
      <vt:lpstr>Unintentional stereotyping</vt:lpstr>
      <vt:lpstr>Unintentional stereotyping</vt:lpstr>
      <vt:lpstr>Activity TWO</vt:lpstr>
      <vt:lpstr>Activity results</vt:lpstr>
      <vt:lpstr>Stereo-typing</vt:lpstr>
      <vt:lpstr>What if?</vt:lpstr>
      <vt:lpstr>TCKs  – culture</vt:lpstr>
      <vt:lpstr>Tck culture - benefits</vt:lpstr>
      <vt:lpstr>Tck culture - challenges</vt:lpstr>
      <vt:lpstr>Commitment activity – Activity three</vt:lpstr>
      <vt:lpstr>summary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Heidi Gates</dc:creator>
  <cp:lastModifiedBy>Meagan Jones</cp:lastModifiedBy>
  <cp:revision>118</cp:revision>
  <dcterms:created xsi:type="dcterms:W3CDTF">2015-02-25T04:06:05Z</dcterms:created>
  <dcterms:modified xsi:type="dcterms:W3CDTF">2016-03-11T20:31:18Z</dcterms:modified>
</cp:coreProperties>
</file>