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30179-7743-4AEA-AC7B-8AA315BD8BB0}"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CE97C-C2A5-43DE-BA27-72B81F5FC595}" type="slidenum">
              <a:rPr lang="en-US" smtClean="0"/>
              <a:t>‹#›</a:t>
            </a:fld>
            <a:endParaRPr lang="en-US"/>
          </a:p>
        </p:txBody>
      </p:sp>
    </p:spTree>
    <p:extLst>
      <p:ext uri="{BB962C8B-B14F-4D97-AF65-F5344CB8AC3E}">
        <p14:creationId xmlns:p14="http://schemas.microsoft.com/office/powerpoint/2010/main" val="124492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86B35B8-CEC1-4AA6-B6BC-BCC7B2EAE71C}" type="slidenum">
              <a:rPr lang="en-US" altLang="en-US" smtClean="0"/>
              <a:pPr/>
              <a:t>3</a:t>
            </a:fld>
            <a:endParaRPr lang="en-US" altLang="en-US"/>
          </a:p>
        </p:txBody>
      </p:sp>
      <p:sp>
        <p:nvSpPr>
          <p:cNvPr id="72707" name="Rectangle 2"/>
          <p:cNvSpPr>
            <a:spLocks noGrp="1" noRot="1" noChangeAspect="1" noChangeArrowheads="1" noTextEdit="1"/>
          </p:cNvSpPr>
          <p:nvPr>
            <p:ph type="sldImg"/>
          </p:nvPr>
        </p:nvSpPr>
        <p:spPr>
          <a:xfrm>
            <a:off x="1090613" y="315913"/>
            <a:ext cx="4676775" cy="2632075"/>
          </a:xfrm>
          <a:ln cap="flat"/>
        </p:spPr>
      </p:sp>
      <p:sp>
        <p:nvSpPr>
          <p:cNvPr id="72708" name="Rectangle 3"/>
          <p:cNvSpPr>
            <a:spLocks noGrp="1" noChangeArrowheads="1"/>
          </p:cNvSpPr>
          <p:nvPr>
            <p:ph type="body" idx="1"/>
          </p:nvPr>
        </p:nvSpPr>
        <p:spPr>
          <a:xfrm>
            <a:off x="533158" y="3265901"/>
            <a:ext cx="5867849" cy="5347673"/>
          </a:xfrm>
          <a:noFill/>
          <a:ln/>
        </p:spPr>
        <p:txBody>
          <a:bodyPr/>
          <a:lstStyle/>
          <a:p>
            <a:r>
              <a:rPr lang="en-US" altLang="en-US"/>
              <a:t>The Free Application for Federal Student Aid, or FAFSA, is used to apply for Pell Grants, state grants and other need-based aid.</a:t>
            </a:r>
          </a:p>
          <a:p>
            <a:pPr>
              <a:buFont typeface="Wingdings" pitchFamily="2" charset="2"/>
              <a:buChar char="t"/>
            </a:pPr>
            <a:r>
              <a:rPr lang="en-US" altLang="en-US"/>
              <a:t> Colleges and universities participating in any of the federal financial aid programs will require this form.</a:t>
            </a:r>
          </a:p>
          <a:p>
            <a:pPr>
              <a:buFont typeface="Wingdings" pitchFamily="2" charset="2"/>
              <a:buChar char="t"/>
            </a:pPr>
            <a:r>
              <a:rPr lang="en-US" altLang="en-US"/>
              <a:t> Deadlines for the FAFSA vary from school to school.</a:t>
            </a:r>
          </a:p>
          <a:p>
            <a:pPr>
              <a:buFont typeface="Wingdings" pitchFamily="2" charset="2"/>
              <a:buChar char="t"/>
            </a:pPr>
            <a:r>
              <a:rPr lang="en-US" altLang="en-US"/>
              <a:t> There are several different ways you can file your FAFSA:</a:t>
            </a:r>
          </a:p>
          <a:p>
            <a:pPr lvl="1">
              <a:buFont typeface="Wingdings" pitchFamily="2" charset="2"/>
              <a:buChar char="s"/>
            </a:pPr>
            <a:r>
              <a:rPr lang="en-US" altLang="en-US"/>
              <a:t> You can get a paper FAFSA (English or Spanish) from your high school, the college you plan to attend or the Federal Student Aid Information Center.</a:t>
            </a:r>
          </a:p>
          <a:p>
            <a:pPr lvl="1">
              <a:buFont typeface="Wingdings" pitchFamily="2" charset="2"/>
              <a:buChar char="s"/>
            </a:pPr>
            <a:r>
              <a:rPr lang="en-US" altLang="en-US"/>
              <a:t> You can apply online using FAFSA on the Web at www.fafsa.ed.gov</a:t>
            </a:r>
            <a:r>
              <a:rPr lang="en-US" altLang="en-US" b="1"/>
              <a:t>*</a:t>
            </a:r>
            <a:r>
              <a:rPr lang="en-US" altLang="en-US"/>
              <a:t>.  You’ll need a computer, Internet access, web browser and printer.</a:t>
            </a:r>
          </a:p>
          <a:p>
            <a:pPr lvl="1">
              <a:buFont typeface="Wingdings" pitchFamily="2" charset="2"/>
              <a:buChar char="s"/>
            </a:pPr>
            <a:r>
              <a:rPr lang="en-US" altLang="en-US"/>
              <a:t> If you don’t have Internet access and would like to file electronically, you can use FAFSA Express as long as your computer has a modem.  You can request the free software from the Department of Education by calling 1800-4-FED-AID.</a:t>
            </a:r>
          </a:p>
          <a:p>
            <a:pPr lvl="1"/>
            <a:endParaRPr lang="en-US" altLang="en-US"/>
          </a:p>
          <a:p>
            <a:endParaRPr lang="en-US" altLang="en-US" b="1" i="1"/>
          </a:p>
          <a:p>
            <a:endParaRPr lang="en-US" altLang="en-US" b="1" i="1"/>
          </a:p>
          <a:p>
            <a:endParaRPr lang="en-US" altLang="en-US" b="1" i="1"/>
          </a:p>
          <a:p>
            <a:endParaRPr lang="en-US" altLang="en-US" b="1" i="1"/>
          </a:p>
          <a:p>
            <a:endParaRPr lang="en-US" altLang="en-US" b="1" i="1"/>
          </a:p>
          <a:p>
            <a:r>
              <a:rPr lang="en-US" altLang="en-US" b="1" i="1"/>
              <a:t>*NOTE</a:t>
            </a:r>
            <a:r>
              <a:rPr lang="en-US" altLang="en-US" i="1"/>
              <a:t>:  You will find a listing of important financial aid resources in the reference section of the Financial Aid Night Kit (R09).  Using this form as a handout will give your audience a place to reference important phone numbers and websites that you mention to during this presentation.</a:t>
            </a:r>
            <a:endParaRPr lang="en-US" altLang="en-US" b="1" i="1"/>
          </a:p>
          <a:p>
            <a:endParaRPr lang="en-US" altLang="en-US" b="1" i="1"/>
          </a:p>
        </p:txBody>
      </p:sp>
    </p:spTree>
    <p:extLst>
      <p:ext uri="{BB962C8B-B14F-4D97-AF65-F5344CB8AC3E}">
        <p14:creationId xmlns:p14="http://schemas.microsoft.com/office/powerpoint/2010/main" val="36500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0A637C-DE26-4A88-AAF5-F0245B32361B}" type="slidenum">
              <a:rPr lang="en-US" altLang="en-US" smtClean="0"/>
              <a:pPr/>
              <a:t>12</a:t>
            </a:fld>
            <a:endParaRPr lang="en-US" altLang="en-US"/>
          </a:p>
        </p:txBody>
      </p:sp>
      <p:sp>
        <p:nvSpPr>
          <p:cNvPr id="87043" name="Rectangle 2"/>
          <p:cNvSpPr>
            <a:spLocks noGrp="1" noRot="1" noChangeAspect="1" noChangeArrowheads="1" noTextEdit="1"/>
          </p:cNvSpPr>
          <p:nvPr>
            <p:ph type="sldImg"/>
          </p:nvPr>
        </p:nvSpPr>
        <p:spPr>
          <a:xfrm>
            <a:off x="325438" y="700088"/>
            <a:ext cx="6207125" cy="3492500"/>
          </a:xfrm>
          <a:ln/>
        </p:spPr>
      </p:sp>
      <p:sp>
        <p:nvSpPr>
          <p:cNvPr id="87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4295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B39A10F-FBC1-40B3-8A36-0A3CA339D3BE}" type="slidenum">
              <a:rPr lang="en-US" altLang="en-US" smtClean="0"/>
              <a:pPr/>
              <a:t>13</a:t>
            </a:fld>
            <a:endParaRPr lang="en-US" altLang="en-US"/>
          </a:p>
        </p:txBody>
      </p:sp>
      <p:sp>
        <p:nvSpPr>
          <p:cNvPr id="88067" name="Rectangle 2"/>
          <p:cNvSpPr>
            <a:spLocks noGrp="1" noRot="1" noChangeAspect="1" noChangeArrowheads="1" noTextEdit="1"/>
          </p:cNvSpPr>
          <p:nvPr>
            <p:ph type="sldImg"/>
          </p:nvPr>
        </p:nvSpPr>
        <p:spPr>
          <a:xfrm>
            <a:off x="325438" y="700088"/>
            <a:ext cx="6207125" cy="3492500"/>
          </a:xfrm>
          <a:ln/>
        </p:spPr>
      </p:sp>
      <p:sp>
        <p:nvSpPr>
          <p:cNvPr id="880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697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E51C21E-7CC3-4DF9-9A77-E863D4386E9B}" type="slidenum">
              <a:rPr lang="en-US" altLang="en-US" smtClean="0"/>
              <a:pPr/>
              <a:t>14</a:t>
            </a:fld>
            <a:endParaRPr lang="en-US" altLang="en-US"/>
          </a:p>
        </p:txBody>
      </p:sp>
      <p:sp>
        <p:nvSpPr>
          <p:cNvPr id="93187" name="Rectangle 2"/>
          <p:cNvSpPr>
            <a:spLocks noGrp="1" noRot="1" noChangeAspect="1" noChangeArrowheads="1" noTextEdit="1"/>
          </p:cNvSpPr>
          <p:nvPr>
            <p:ph type="sldImg"/>
          </p:nvPr>
        </p:nvSpPr>
        <p:spPr>
          <a:xfrm>
            <a:off x="325438" y="700088"/>
            <a:ext cx="6207125" cy="3492500"/>
          </a:xfrm>
          <a:ln cap="flat"/>
        </p:spPr>
      </p:sp>
      <p:sp>
        <p:nvSpPr>
          <p:cNvPr id="93188" name="Rectangle 3"/>
          <p:cNvSpPr>
            <a:spLocks noGrp="1" noChangeArrowheads="1"/>
          </p:cNvSpPr>
          <p:nvPr>
            <p:ph type="body" idx="1"/>
          </p:nvPr>
        </p:nvSpPr>
        <p:spPr>
          <a:noFill/>
          <a:ln/>
        </p:spPr>
        <p:txBody>
          <a:bodyPr/>
          <a:lstStyle/>
          <a:p>
            <a:r>
              <a:rPr lang="en-US" altLang="en-US"/>
              <a:t>When applying for federal student aid, the information you report is used in a formula established by the U.S. Congress.  The formula determines your expected family contribution (EFC), an amount the government says you and your family are able to contribute toward your education.  In reality, this may not be what you can or even will pay, but is a figure used to determine your eligibility for need-based aid.</a:t>
            </a:r>
          </a:p>
          <a:p>
            <a:r>
              <a:rPr lang="en-US" altLang="en-US"/>
              <a:t>Your EFC is used in an equation to determine your financial need or what I like to refer to as your financial aid eligibility.  The basic equation of need is the school’s cost of attendance, minus your expected family contribution, which equals your eligibility for need-based aid.</a:t>
            </a:r>
          </a:p>
          <a:p>
            <a:r>
              <a:rPr lang="en-US" altLang="en-US"/>
              <a:t>____________________________________________________________________________</a:t>
            </a:r>
          </a:p>
          <a:p>
            <a:r>
              <a:rPr lang="en-US" altLang="en-US"/>
              <a:t>Let’s look at the first component, cost of attendance.</a:t>
            </a:r>
          </a:p>
        </p:txBody>
      </p:sp>
    </p:spTree>
    <p:extLst>
      <p:ext uri="{BB962C8B-B14F-4D97-AF65-F5344CB8AC3E}">
        <p14:creationId xmlns:p14="http://schemas.microsoft.com/office/powerpoint/2010/main" val="42891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06231A8-4EF7-4F01-97AE-A5F302C9C3C8}" type="slidenum">
              <a:rPr lang="en-US" altLang="en-US" smtClean="0"/>
              <a:pPr/>
              <a:t>15</a:t>
            </a:fld>
            <a:endParaRPr lang="en-US" altLang="en-US"/>
          </a:p>
        </p:txBody>
      </p:sp>
      <p:sp>
        <p:nvSpPr>
          <p:cNvPr id="94211" name="Rectangle 2"/>
          <p:cNvSpPr>
            <a:spLocks noChangeArrowheads="1"/>
          </p:cNvSpPr>
          <p:nvPr/>
        </p:nvSpPr>
        <p:spPr bwMode="auto">
          <a:xfrm>
            <a:off x="3884439" y="-1590"/>
            <a:ext cx="2973561" cy="464738"/>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4212" name="Rectangle 3"/>
          <p:cNvSpPr>
            <a:spLocks noChangeArrowheads="1"/>
          </p:cNvSpPr>
          <p:nvPr/>
        </p:nvSpPr>
        <p:spPr bwMode="auto">
          <a:xfrm>
            <a:off x="3884439" y="8847539"/>
            <a:ext cx="2973561" cy="466329"/>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4213" name="Rectangle 4"/>
          <p:cNvSpPr>
            <a:spLocks noChangeArrowheads="1"/>
          </p:cNvSpPr>
          <p:nvPr/>
        </p:nvSpPr>
        <p:spPr bwMode="auto">
          <a:xfrm>
            <a:off x="1" y="8847539"/>
            <a:ext cx="2972007" cy="466329"/>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4214" name="Rectangle 5"/>
          <p:cNvSpPr>
            <a:spLocks noChangeArrowheads="1"/>
          </p:cNvSpPr>
          <p:nvPr/>
        </p:nvSpPr>
        <p:spPr bwMode="auto">
          <a:xfrm>
            <a:off x="1" y="-1590"/>
            <a:ext cx="2972007" cy="464738"/>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4215" name="Rectangle 6"/>
          <p:cNvSpPr>
            <a:spLocks noGrp="1" noRot="1" noChangeAspect="1" noChangeArrowheads="1" noTextEdit="1"/>
          </p:cNvSpPr>
          <p:nvPr>
            <p:ph type="sldImg"/>
          </p:nvPr>
        </p:nvSpPr>
        <p:spPr>
          <a:xfrm>
            <a:off x="325438" y="700088"/>
            <a:ext cx="6207125" cy="3492500"/>
          </a:xfrm>
          <a:ln cap="flat"/>
        </p:spPr>
      </p:sp>
      <p:sp>
        <p:nvSpPr>
          <p:cNvPr id="94216" name="Rectangle 7"/>
          <p:cNvSpPr>
            <a:spLocks noGrp="1" noChangeArrowheads="1"/>
          </p:cNvSpPr>
          <p:nvPr>
            <p:ph type="body" idx="1"/>
          </p:nvPr>
        </p:nvSpPr>
        <p:spPr>
          <a:xfrm>
            <a:off x="456993" y="3187915"/>
            <a:ext cx="6018627" cy="5424068"/>
          </a:xfrm>
          <a:noFill/>
          <a:ln/>
        </p:spPr>
        <p:txBody>
          <a:bodyPr/>
          <a:lstStyle/>
          <a:p>
            <a:r>
              <a:rPr lang="en-US" altLang="en-US"/>
              <a:t>The cost of attendance or COA is estimated by the school, within guidelines established by federal regulations.  The COA includes tuition and fees, room and board, and allowances for books and supplies, transportation, personal and incidental expenses.</a:t>
            </a:r>
          </a:p>
          <a:p>
            <a:r>
              <a:rPr lang="en-US" altLang="en-US"/>
              <a:t>Cost of attendance varies by the type of institution and the costs associated with attending that institution.  For example, independent (or private) colleges and universities do not receive government operational subsidies and therefore must charge students higher tuition and fees than state-supported community colleges or other public institutions of higher learning.</a:t>
            </a:r>
          </a:p>
          <a:p>
            <a:r>
              <a:rPr lang="en-US" altLang="en-US"/>
              <a:t>The cost of attendance can also vary by individual student.  A student who lives at home with his or her parents will have a lower room and board cost than that of a student who is living on campus in a dormitory.</a:t>
            </a:r>
          </a:p>
          <a:p>
            <a:r>
              <a:rPr lang="en-US" altLang="en-US"/>
              <a:t>____________________________________________________________________________</a:t>
            </a:r>
          </a:p>
          <a:p>
            <a:r>
              <a:rPr lang="en-US" altLang="en-US"/>
              <a:t>This takes us to the second component in the equation, the expected family contribution or what’s commonly referred to as the EFC.</a:t>
            </a:r>
          </a:p>
        </p:txBody>
      </p:sp>
    </p:spTree>
    <p:extLst>
      <p:ext uri="{BB962C8B-B14F-4D97-AF65-F5344CB8AC3E}">
        <p14:creationId xmlns:p14="http://schemas.microsoft.com/office/powerpoint/2010/main" val="40175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39D553C-F980-46F2-94D7-D10C781A15DE}" type="slidenum">
              <a:rPr lang="en-US" altLang="en-US" smtClean="0"/>
              <a:pPr/>
              <a:t>16</a:t>
            </a:fld>
            <a:endParaRPr lang="en-US" altLang="en-US"/>
          </a:p>
        </p:txBody>
      </p:sp>
      <p:sp>
        <p:nvSpPr>
          <p:cNvPr id="95235" name="Rectangle 2"/>
          <p:cNvSpPr>
            <a:spLocks noGrp="1" noRot="1" noChangeAspect="1" noChangeArrowheads="1" noTextEdit="1"/>
          </p:cNvSpPr>
          <p:nvPr>
            <p:ph type="sldImg"/>
          </p:nvPr>
        </p:nvSpPr>
        <p:spPr>
          <a:xfrm>
            <a:off x="325438" y="700088"/>
            <a:ext cx="6207125" cy="3492500"/>
          </a:xfrm>
          <a:ln cap="flat"/>
        </p:spPr>
      </p:sp>
      <p:sp>
        <p:nvSpPr>
          <p:cNvPr id="95236" name="Rectangle 3"/>
          <p:cNvSpPr>
            <a:spLocks noGrp="1" noChangeArrowheads="1"/>
          </p:cNvSpPr>
          <p:nvPr>
            <p:ph type="body" idx="1"/>
          </p:nvPr>
        </p:nvSpPr>
        <p:spPr>
          <a:noFill/>
          <a:ln/>
        </p:spPr>
        <p:txBody>
          <a:bodyPr/>
          <a:lstStyle/>
          <a:p>
            <a:r>
              <a:rPr lang="en-US" altLang="en-US"/>
              <a:t>The EFC is a quantitative estimate of your family’s ability to contribute to postsecondary educational expenses.  In general, the need analysis formula considers several financial factors in determining your EFC.  While the two most influential factors are your family’s income and asset equity, there are several additional elements that can affect the family’s ability to contribute toward college costs.</a:t>
            </a:r>
          </a:p>
          <a:p>
            <a:pPr>
              <a:buFont typeface="Wingdings" pitchFamily="2" charset="2"/>
              <a:buChar char="t"/>
            </a:pPr>
            <a:r>
              <a:rPr lang="en-US" altLang="en-US"/>
              <a:t> The number of people in your family will affect the amount you can contribute; the more family members to be supported on a fixed amount of income, the less discretionary income there will be available for college expenses.</a:t>
            </a:r>
          </a:p>
          <a:p>
            <a:pPr>
              <a:buFont typeface="Wingdings" pitchFamily="2" charset="2"/>
              <a:buChar char="t"/>
            </a:pPr>
            <a:r>
              <a:rPr lang="en-US" altLang="en-US"/>
              <a:t> The number of family members attending college is an important element in need analysis.  When more than one family member is attending college at least half-time, the EFC will be divided by that number.  For instance, let’s say a family of four with one in college has a $4,000 EFC.  If that same family had two in college their EFC would be reduced to $2,000.  According to the equation for need, both students would have an increase in eligibility for need-based aid of $2,000.</a:t>
            </a:r>
          </a:p>
          <a:p>
            <a:pPr>
              <a:buFont typeface="Wingdings" pitchFamily="2" charset="2"/>
              <a:buChar char="t"/>
            </a:pPr>
            <a:r>
              <a:rPr lang="en-US" altLang="en-US"/>
              <a:t> The age of the student’s parents is another important factor.  The older the parents, the more money from equity in assets will need to be protected for retirement purposes.</a:t>
            </a:r>
          </a:p>
        </p:txBody>
      </p:sp>
    </p:spTree>
    <p:extLst>
      <p:ext uri="{BB962C8B-B14F-4D97-AF65-F5344CB8AC3E}">
        <p14:creationId xmlns:p14="http://schemas.microsoft.com/office/powerpoint/2010/main" val="46801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87F341E-79F0-4A9B-A673-17E9C6A0332F}" type="slidenum">
              <a:rPr lang="en-US" altLang="en-US" smtClean="0"/>
              <a:pPr/>
              <a:t>17</a:t>
            </a:fld>
            <a:endParaRPr lang="en-US" altLang="en-US"/>
          </a:p>
        </p:txBody>
      </p:sp>
      <p:sp>
        <p:nvSpPr>
          <p:cNvPr id="96259" name="Rectangle 2"/>
          <p:cNvSpPr>
            <a:spLocks noChangeArrowheads="1"/>
          </p:cNvSpPr>
          <p:nvPr/>
        </p:nvSpPr>
        <p:spPr bwMode="auto">
          <a:xfrm>
            <a:off x="3884439" y="-1590"/>
            <a:ext cx="2973561" cy="464738"/>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0" name="Rectangle 3"/>
          <p:cNvSpPr>
            <a:spLocks noChangeArrowheads="1"/>
          </p:cNvSpPr>
          <p:nvPr/>
        </p:nvSpPr>
        <p:spPr bwMode="auto">
          <a:xfrm>
            <a:off x="3884439" y="8847539"/>
            <a:ext cx="2973561" cy="466329"/>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1" name="Rectangle 4"/>
          <p:cNvSpPr>
            <a:spLocks noChangeArrowheads="1"/>
          </p:cNvSpPr>
          <p:nvPr/>
        </p:nvSpPr>
        <p:spPr bwMode="auto">
          <a:xfrm>
            <a:off x="1" y="8847539"/>
            <a:ext cx="2972007" cy="466329"/>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2" name="Rectangle 5"/>
          <p:cNvSpPr>
            <a:spLocks noChangeArrowheads="1"/>
          </p:cNvSpPr>
          <p:nvPr/>
        </p:nvSpPr>
        <p:spPr bwMode="auto">
          <a:xfrm>
            <a:off x="1" y="-1590"/>
            <a:ext cx="2972007" cy="464738"/>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3" name="Rectangle 6"/>
          <p:cNvSpPr>
            <a:spLocks noGrp="1" noRot="1" noChangeAspect="1" noChangeArrowheads="1" noTextEdit="1"/>
          </p:cNvSpPr>
          <p:nvPr>
            <p:ph type="sldImg"/>
          </p:nvPr>
        </p:nvSpPr>
        <p:spPr>
          <a:xfrm>
            <a:off x="1141413" y="260350"/>
            <a:ext cx="4778375" cy="2689225"/>
          </a:xfrm>
          <a:ln cap="flat"/>
        </p:spPr>
      </p:sp>
      <p:sp>
        <p:nvSpPr>
          <p:cNvPr id="96264" name="Rectangle 7"/>
          <p:cNvSpPr>
            <a:spLocks noGrp="1" noChangeArrowheads="1"/>
          </p:cNvSpPr>
          <p:nvPr>
            <p:ph type="body" idx="1"/>
          </p:nvPr>
        </p:nvSpPr>
        <p:spPr>
          <a:noFill/>
          <a:ln/>
        </p:spPr>
        <p:txBody>
          <a:bodyPr/>
          <a:lstStyle/>
          <a:p>
            <a:r>
              <a:rPr lang="en-US" altLang="en-US"/>
              <a:t>The Federal Pell Grant is for undergraduate students.</a:t>
            </a:r>
          </a:p>
          <a:p>
            <a:r>
              <a:rPr lang="en-US" altLang="en-US"/>
              <a:t>The annual award amounts range from $400 up to a maximum of $3,000.</a:t>
            </a:r>
          </a:p>
          <a:p>
            <a:r>
              <a:rPr lang="en-US" altLang="en-US"/>
              <a:t>The actual amount is based on the school’s cost of attendance, the student’s enrollment status (half-time, full-time) and the family’s EFC.</a:t>
            </a:r>
          </a:p>
          <a:p>
            <a:endParaRPr lang="en-US" altLang="en-US"/>
          </a:p>
        </p:txBody>
      </p:sp>
    </p:spTree>
    <p:extLst>
      <p:ext uri="{BB962C8B-B14F-4D97-AF65-F5344CB8AC3E}">
        <p14:creationId xmlns:p14="http://schemas.microsoft.com/office/powerpoint/2010/main" val="230304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87F341E-79F0-4A9B-A673-17E9C6A0332F}" type="slidenum">
              <a:rPr lang="en-US" altLang="en-US" smtClean="0"/>
              <a:pPr/>
              <a:t>18</a:t>
            </a:fld>
            <a:endParaRPr lang="en-US" altLang="en-US"/>
          </a:p>
        </p:txBody>
      </p:sp>
      <p:sp>
        <p:nvSpPr>
          <p:cNvPr id="96259" name="Rectangle 2"/>
          <p:cNvSpPr>
            <a:spLocks noChangeArrowheads="1"/>
          </p:cNvSpPr>
          <p:nvPr/>
        </p:nvSpPr>
        <p:spPr bwMode="auto">
          <a:xfrm>
            <a:off x="3884439" y="-1590"/>
            <a:ext cx="2973561" cy="464738"/>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0" name="Rectangle 3"/>
          <p:cNvSpPr>
            <a:spLocks noChangeArrowheads="1"/>
          </p:cNvSpPr>
          <p:nvPr/>
        </p:nvSpPr>
        <p:spPr bwMode="auto">
          <a:xfrm>
            <a:off x="3884439" y="8847539"/>
            <a:ext cx="2973561" cy="466329"/>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1" name="Rectangle 4"/>
          <p:cNvSpPr>
            <a:spLocks noChangeArrowheads="1"/>
          </p:cNvSpPr>
          <p:nvPr/>
        </p:nvSpPr>
        <p:spPr bwMode="auto">
          <a:xfrm>
            <a:off x="1" y="8847539"/>
            <a:ext cx="2972007" cy="466329"/>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2" name="Rectangle 5"/>
          <p:cNvSpPr>
            <a:spLocks noChangeArrowheads="1"/>
          </p:cNvSpPr>
          <p:nvPr/>
        </p:nvSpPr>
        <p:spPr bwMode="auto">
          <a:xfrm>
            <a:off x="1" y="-1590"/>
            <a:ext cx="2972007" cy="464738"/>
          </a:xfrm>
          <a:prstGeom prst="rect">
            <a:avLst/>
          </a:prstGeom>
          <a:noFill/>
          <a:ln w="9525">
            <a:noFill/>
            <a:miter lim="800000"/>
            <a:headEnd/>
            <a:tailEnd/>
          </a:ln>
        </p:spPr>
        <p:txBody>
          <a:bodyPr wrap="none" lIns="91481" tIns="45741" rIns="91481" bIns="45741" anchor="ctr"/>
          <a:lstStyle/>
          <a:p>
            <a:pPr eaLnBrk="0" hangingPunct="0"/>
            <a:endParaRPr lang="en-US"/>
          </a:p>
        </p:txBody>
      </p:sp>
      <p:sp>
        <p:nvSpPr>
          <p:cNvPr id="96263" name="Rectangle 6"/>
          <p:cNvSpPr>
            <a:spLocks noGrp="1" noRot="1" noChangeAspect="1" noChangeArrowheads="1" noTextEdit="1"/>
          </p:cNvSpPr>
          <p:nvPr>
            <p:ph type="sldImg"/>
          </p:nvPr>
        </p:nvSpPr>
        <p:spPr>
          <a:xfrm>
            <a:off x="1141413" y="260350"/>
            <a:ext cx="4778375" cy="2689225"/>
          </a:xfrm>
          <a:ln cap="flat"/>
        </p:spPr>
      </p:sp>
      <p:sp>
        <p:nvSpPr>
          <p:cNvPr id="96264" name="Rectangle 7"/>
          <p:cNvSpPr>
            <a:spLocks noGrp="1" noChangeArrowheads="1"/>
          </p:cNvSpPr>
          <p:nvPr>
            <p:ph type="body" idx="1"/>
          </p:nvPr>
        </p:nvSpPr>
        <p:spPr>
          <a:noFill/>
          <a:ln/>
        </p:spPr>
        <p:txBody>
          <a:bodyPr/>
          <a:lstStyle/>
          <a:p>
            <a:r>
              <a:rPr lang="en-US" altLang="en-US" dirty="0"/>
              <a:t>The Federal Pell Grant is for undergraduate students.</a:t>
            </a:r>
          </a:p>
          <a:p>
            <a:r>
              <a:rPr lang="en-US" altLang="en-US" dirty="0"/>
              <a:t>The annual award amounts range from $400 up to a maximum of $3,000.</a:t>
            </a:r>
          </a:p>
          <a:p>
            <a:r>
              <a:rPr lang="en-US" altLang="en-US" dirty="0"/>
              <a:t>The actual amount is based on the school’s cost of attendance, the student’s enrollment status (half-time, full-time) and the family’s EFC.</a:t>
            </a:r>
          </a:p>
          <a:p>
            <a:endParaRPr lang="en-US" altLang="en-US"/>
          </a:p>
        </p:txBody>
      </p:sp>
    </p:spTree>
    <p:extLst>
      <p:ext uri="{BB962C8B-B14F-4D97-AF65-F5344CB8AC3E}">
        <p14:creationId xmlns:p14="http://schemas.microsoft.com/office/powerpoint/2010/main" val="278204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 xmlns:a16="http://schemas.microsoft.com/office/drawing/2014/main" id="{F2ED0CD0-ABFB-4D48-B84E-F6E3F537D90D}"/>
              </a:ext>
            </a:extLst>
          </p:cNvPr>
          <p:cNvSpPr>
            <a:spLocks noGrp="1" noRot="1" noChangeAspect="1" noTextEdit="1"/>
          </p:cNvSpPr>
          <p:nvPr>
            <p:ph type="sldImg"/>
          </p:nvPr>
        </p:nvSpPr>
        <p:spPr bwMode="auto">
          <a:xfrm>
            <a:off x="325438" y="700088"/>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 xmlns:a16="http://schemas.microsoft.com/office/drawing/2014/main" id="{74CC5E22-1EA2-4F50-865C-9A332CEAC5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 xmlns:a16="http://schemas.microsoft.com/office/drawing/2014/main" id="{E9BE5E76-27EA-4630-BDA6-982D6FCEC9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11E05B-971B-4E99-9708-57DB2222576D}"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50295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 xmlns:a16="http://schemas.microsoft.com/office/drawing/2014/main" id="{B26CD01B-24B8-4313-BD32-9A9F0F85E1C5}"/>
              </a:ext>
            </a:extLst>
          </p:cNvPr>
          <p:cNvSpPr>
            <a:spLocks noGrp="1" noRot="1" noChangeAspect="1" noTextEdit="1"/>
          </p:cNvSpPr>
          <p:nvPr>
            <p:ph type="sldImg"/>
          </p:nvPr>
        </p:nvSpPr>
        <p:spPr bwMode="auto">
          <a:xfrm>
            <a:off x="325438" y="700088"/>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 xmlns:a16="http://schemas.microsoft.com/office/drawing/2014/main" id="{E17EC3E4-A6E5-4D7B-B2F1-D65F6CDDB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a:extLst>
              <a:ext uri="{FF2B5EF4-FFF2-40B4-BE49-F238E27FC236}">
                <a16:creationId xmlns="" xmlns:a16="http://schemas.microsoft.com/office/drawing/2014/main" id="{288C8DF1-3C79-45B9-8504-AC6F2F0135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5BD9DB-693C-4EC2-A6AC-441EB6E7C55A}"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66491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 xmlns:a16="http://schemas.microsoft.com/office/drawing/2014/main" id="{40C41ED3-802E-45B0-B247-A9A572A27F10}"/>
              </a:ext>
            </a:extLst>
          </p:cNvPr>
          <p:cNvSpPr>
            <a:spLocks noGrp="1" noRot="1" noChangeAspect="1" noTextEdit="1"/>
          </p:cNvSpPr>
          <p:nvPr>
            <p:ph type="sldImg"/>
          </p:nvPr>
        </p:nvSpPr>
        <p:spPr bwMode="auto">
          <a:xfrm>
            <a:off x="325438" y="700088"/>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 xmlns:a16="http://schemas.microsoft.com/office/drawing/2014/main" id="{99ECE52C-2A97-4AB1-A86E-9E18F52219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 xmlns:a16="http://schemas.microsoft.com/office/drawing/2014/main" id="{C442AA66-D736-47AA-9F38-DD785420F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ADF13A-64A1-4CBF-8A74-6672844C3A11}"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258270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189A48-1AA1-480B-87B4-2680FF86AC36}" type="slidenum">
              <a:rPr lang="en-US" altLang="en-US" smtClean="0"/>
              <a:pPr/>
              <a:t>4</a:t>
            </a:fld>
            <a:endParaRPr lang="en-US" altLang="en-US"/>
          </a:p>
        </p:txBody>
      </p:sp>
      <p:sp>
        <p:nvSpPr>
          <p:cNvPr id="73731" name="Rectangle 2"/>
          <p:cNvSpPr>
            <a:spLocks noGrp="1" noRot="1" noChangeAspect="1" noChangeArrowheads="1" noTextEdit="1"/>
          </p:cNvSpPr>
          <p:nvPr>
            <p:ph type="sldImg"/>
          </p:nvPr>
        </p:nvSpPr>
        <p:spPr>
          <a:xfrm>
            <a:off x="325438" y="700088"/>
            <a:ext cx="6207125" cy="3492500"/>
          </a:xfrm>
          <a:ln/>
        </p:spPr>
      </p:sp>
      <p:sp>
        <p:nvSpPr>
          <p:cNvPr id="737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854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 xmlns:a16="http://schemas.microsoft.com/office/drawing/2014/main" id="{29F4960C-42AD-4358-B21F-AC5AFC76FE94}"/>
              </a:ext>
            </a:extLst>
          </p:cNvPr>
          <p:cNvSpPr>
            <a:spLocks noGrp="1" noRot="1" noChangeAspect="1" noTextEdit="1"/>
          </p:cNvSpPr>
          <p:nvPr>
            <p:ph type="sldImg"/>
          </p:nvPr>
        </p:nvSpPr>
        <p:spPr bwMode="auto">
          <a:xfrm>
            <a:off x="325438" y="700088"/>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 xmlns:a16="http://schemas.microsoft.com/office/drawing/2014/main" id="{E4A624C6-804E-41DD-9BD2-9A3882F9D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Regular HEAPS is still the same. Whoever asks for it first gets returned funds.</a:t>
            </a:r>
          </a:p>
        </p:txBody>
      </p:sp>
      <p:sp>
        <p:nvSpPr>
          <p:cNvPr id="70660" name="Slide Number Placeholder 3">
            <a:extLst>
              <a:ext uri="{FF2B5EF4-FFF2-40B4-BE49-F238E27FC236}">
                <a16:creationId xmlns="" xmlns:a16="http://schemas.microsoft.com/office/drawing/2014/main" id="{B7D57571-9D85-41DF-9ED9-186C077BB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5F5461-C7D0-45F7-9580-80269B1FBB95}"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95057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 xmlns:a16="http://schemas.microsoft.com/office/drawing/2014/main" id="{443E0351-9A11-483E-B77C-668AB1EA8849}"/>
              </a:ext>
            </a:extLst>
          </p:cNvPr>
          <p:cNvSpPr>
            <a:spLocks noGrp="1" noRot="1" noChangeAspect="1" noTextEdit="1"/>
          </p:cNvSpPr>
          <p:nvPr>
            <p:ph type="sldImg"/>
          </p:nvPr>
        </p:nvSpPr>
        <p:spPr bwMode="auto">
          <a:xfrm>
            <a:off x="325438" y="700088"/>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 xmlns:a16="http://schemas.microsoft.com/office/drawing/2014/main" id="{AFE0B7B3-EA5E-45EF-AE54-EB2394F955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a:extLst>
              <a:ext uri="{FF2B5EF4-FFF2-40B4-BE49-F238E27FC236}">
                <a16:creationId xmlns="" xmlns:a16="http://schemas.microsoft.com/office/drawing/2014/main" id="{AB1561C1-320A-4F9B-924E-8285E118F7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27C299-E98B-4293-999E-1067D57C2A85}"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40375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BFC2BF1-37B9-4151-80E1-AE2640E2405F}" type="slidenum">
              <a:rPr lang="en-US" altLang="en-US" smtClean="0"/>
              <a:pPr/>
              <a:t>5</a:t>
            </a:fld>
            <a:endParaRPr lang="en-US" altLang="en-US"/>
          </a:p>
        </p:txBody>
      </p:sp>
      <p:sp>
        <p:nvSpPr>
          <p:cNvPr id="74755" name="Rectangle 2"/>
          <p:cNvSpPr>
            <a:spLocks noGrp="1" noRot="1" noChangeAspect="1" noChangeArrowheads="1" noTextEdit="1"/>
          </p:cNvSpPr>
          <p:nvPr>
            <p:ph type="sldImg"/>
          </p:nvPr>
        </p:nvSpPr>
        <p:spPr>
          <a:xfrm>
            <a:off x="325438" y="700088"/>
            <a:ext cx="6207125" cy="3492500"/>
          </a:xfrm>
          <a:ln/>
        </p:spPr>
      </p:sp>
      <p:sp>
        <p:nvSpPr>
          <p:cNvPr id="747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825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B91C7C2-A9C4-4C4B-84B9-6F189E0DBDC2}" type="slidenum">
              <a:rPr lang="en-US" altLang="en-US" smtClean="0"/>
              <a:pPr/>
              <a:t>6</a:t>
            </a:fld>
            <a:endParaRPr lang="en-US" altLang="en-US"/>
          </a:p>
        </p:txBody>
      </p:sp>
      <p:sp>
        <p:nvSpPr>
          <p:cNvPr id="75779" name="Rectangle 2"/>
          <p:cNvSpPr>
            <a:spLocks noGrp="1" noRot="1" noChangeAspect="1" noChangeArrowheads="1" noTextEdit="1"/>
          </p:cNvSpPr>
          <p:nvPr>
            <p:ph type="sldImg"/>
          </p:nvPr>
        </p:nvSpPr>
        <p:spPr>
          <a:xfrm>
            <a:off x="325438" y="700088"/>
            <a:ext cx="6207125" cy="3492500"/>
          </a:xfrm>
          <a:ln/>
        </p:spPr>
      </p:sp>
      <p:sp>
        <p:nvSpPr>
          <p:cNvPr id="757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8146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48E8B85-FDD1-4DB6-ABD9-211970EECC01}" type="slidenum">
              <a:rPr lang="en-US" altLang="en-US" smtClean="0"/>
              <a:pPr/>
              <a:t>7</a:t>
            </a:fld>
            <a:endParaRPr lang="en-US" altLang="en-US"/>
          </a:p>
        </p:txBody>
      </p:sp>
      <p:sp>
        <p:nvSpPr>
          <p:cNvPr id="77827" name="Rectangle 2"/>
          <p:cNvSpPr>
            <a:spLocks noGrp="1" noRot="1" noChangeAspect="1" noChangeArrowheads="1" noTextEdit="1"/>
          </p:cNvSpPr>
          <p:nvPr>
            <p:ph type="sldImg"/>
          </p:nvPr>
        </p:nvSpPr>
        <p:spPr>
          <a:xfrm>
            <a:off x="325438" y="700088"/>
            <a:ext cx="6207125" cy="3492500"/>
          </a:xfrm>
          <a:ln/>
        </p:spPr>
      </p:sp>
      <p:sp>
        <p:nvSpPr>
          <p:cNvPr id="778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6754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6E75F0-9382-4966-91FE-3E431E50EFB2}" type="slidenum">
              <a:rPr lang="en-US" altLang="en-US" smtClean="0"/>
              <a:pPr/>
              <a:t>8</a:t>
            </a:fld>
            <a:endParaRPr lang="en-US" altLang="en-US"/>
          </a:p>
        </p:txBody>
      </p:sp>
      <p:sp>
        <p:nvSpPr>
          <p:cNvPr id="78851" name="Rectangle 2"/>
          <p:cNvSpPr>
            <a:spLocks noGrp="1" noRot="1" noChangeAspect="1" noChangeArrowheads="1" noTextEdit="1"/>
          </p:cNvSpPr>
          <p:nvPr>
            <p:ph type="sldImg"/>
          </p:nvPr>
        </p:nvSpPr>
        <p:spPr>
          <a:xfrm>
            <a:off x="325438" y="700088"/>
            <a:ext cx="6207125" cy="3492500"/>
          </a:xfrm>
          <a:ln/>
        </p:spPr>
      </p:sp>
      <p:sp>
        <p:nvSpPr>
          <p:cNvPr id="788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894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08B71D0-3CD2-4572-92D1-444D19720EB8}" type="slidenum">
              <a:rPr lang="en-US" altLang="en-US" smtClean="0"/>
              <a:pPr/>
              <a:t>9</a:t>
            </a:fld>
            <a:endParaRPr lang="en-US" altLang="en-US"/>
          </a:p>
        </p:txBody>
      </p:sp>
      <p:sp>
        <p:nvSpPr>
          <p:cNvPr id="82947" name="Rectangle 2"/>
          <p:cNvSpPr>
            <a:spLocks noGrp="1" noRot="1" noChangeAspect="1" noChangeArrowheads="1" noTextEdit="1"/>
          </p:cNvSpPr>
          <p:nvPr>
            <p:ph type="sldImg"/>
          </p:nvPr>
        </p:nvSpPr>
        <p:spPr>
          <a:xfrm>
            <a:off x="325438" y="700088"/>
            <a:ext cx="6207125" cy="3492500"/>
          </a:xfrm>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1854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40A0804-62BA-44DA-9D82-91B6FBBF8E5D}" type="slidenum">
              <a:rPr lang="en-US" altLang="en-US" smtClean="0"/>
              <a:pPr/>
              <a:t>10</a:t>
            </a:fld>
            <a:endParaRPr lang="en-US" altLang="en-US"/>
          </a:p>
        </p:txBody>
      </p:sp>
      <p:sp>
        <p:nvSpPr>
          <p:cNvPr id="84995" name="Rectangle 2"/>
          <p:cNvSpPr>
            <a:spLocks noGrp="1" noRot="1" noChangeAspect="1" noChangeArrowheads="1" noTextEdit="1"/>
          </p:cNvSpPr>
          <p:nvPr>
            <p:ph type="sldImg"/>
          </p:nvPr>
        </p:nvSpPr>
        <p:spPr>
          <a:xfrm>
            <a:off x="325438" y="700088"/>
            <a:ext cx="6207125" cy="3492500"/>
          </a:xfrm>
          <a:ln/>
        </p:spPr>
      </p:sp>
      <p:sp>
        <p:nvSpPr>
          <p:cNvPr id="849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84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701F5A1-24B7-46DF-A1BC-FBB6D1D29ACB}" type="slidenum">
              <a:rPr lang="en-US" altLang="en-US" smtClean="0"/>
              <a:pPr/>
              <a:t>11</a:t>
            </a:fld>
            <a:endParaRPr lang="en-US" altLang="en-US"/>
          </a:p>
        </p:txBody>
      </p:sp>
      <p:sp>
        <p:nvSpPr>
          <p:cNvPr id="86019" name="Rectangle 2"/>
          <p:cNvSpPr>
            <a:spLocks noGrp="1" noRot="1" noChangeAspect="1" noChangeArrowheads="1" noTextEdit="1"/>
          </p:cNvSpPr>
          <p:nvPr>
            <p:ph type="sldImg"/>
          </p:nvPr>
        </p:nvSpPr>
        <p:spPr>
          <a:xfrm>
            <a:off x="325438" y="700088"/>
            <a:ext cx="6207125" cy="3492500"/>
          </a:xfrm>
          <a:ln/>
        </p:spPr>
      </p:sp>
      <p:sp>
        <p:nvSpPr>
          <p:cNvPr id="86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764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D3A4D-1686-4B65-B6C2-E65D729A8FA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138680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D3A4D-1686-4B65-B6C2-E65D729A8FA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197883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D3A4D-1686-4B65-B6C2-E65D729A8FA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147890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 xmlns:a16="http://schemas.microsoft.com/office/drawing/2014/main" id="{FF41ECC1-ACD1-473E-9F96-2F0BF3ABE6BF}"/>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5">
            <a:extLst>
              <a:ext uri="{FF2B5EF4-FFF2-40B4-BE49-F238E27FC236}">
                <a16:creationId xmlns="" xmlns:a16="http://schemas.microsoft.com/office/drawing/2014/main" id="{5D417BD4-7A01-4A57-ACB9-A03FD084074F}"/>
              </a:ext>
            </a:extLst>
          </p:cNvPr>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cs typeface="+mn-cs"/>
              </a:defRPr>
            </a:lvl1pPr>
          </a:lstStyle>
          <a:p>
            <a:pPr>
              <a:defRPr/>
            </a:pPr>
            <a:endParaRPr lang="en-US"/>
          </a:p>
        </p:txBody>
      </p:sp>
      <p:sp>
        <p:nvSpPr>
          <p:cNvPr id="6" name="Rectangle 6">
            <a:extLst>
              <a:ext uri="{FF2B5EF4-FFF2-40B4-BE49-F238E27FC236}">
                <a16:creationId xmlns="" xmlns:a16="http://schemas.microsoft.com/office/drawing/2014/main" id="{18C732F3-0F3D-4A97-8455-B92D6136A733}"/>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FE0AE583-5009-40BC-A148-F750FB5D4495}" type="slidenum">
              <a:rPr lang="en-US" altLang="en-US"/>
              <a:pPr>
                <a:defRPr/>
              </a:pPr>
              <a:t>‹#›</a:t>
            </a:fld>
            <a:endParaRPr lang="en-US" altLang="en-US"/>
          </a:p>
        </p:txBody>
      </p:sp>
    </p:spTree>
    <p:extLst>
      <p:ext uri="{BB962C8B-B14F-4D97-AF65-F5344CB8AC3E}">
        <p14:creationId xmlns:p14="http://schemas.microsoft.com/office/powerpoint/2010/main" val="19148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D3A4D-1686-4B65-B6C2-E65D729A8FA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115323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D3A4D-1686-4B65-B6C2-E65D729A8FA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347579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D3A4D-1686-4B65-B6C2-E65D729A8FA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25077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D3A4D-1686-4B65-B6C2-E65D729A8FA4}"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406068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D3A4D-1686-4B65-B6C2-E65D729A8FA4}"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162160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D3A4D-1686-4B65-B6C2-E65D729A8FA4}"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327854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D3A4D-1686-4B65-B6C2-E65D729A8FA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26630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D3A4D-1686-4B65-B6C2-E65D729A8FA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4E64C-5514-4D0C-BB9F-BD4BB1016735}" type="slidenum">
              <a:rPr lang="en-US" smtClean="0"/>
              <a:t>‹#›</a:t>
            </a:fld>
            <a:endParaRPr lang="en-US"/>
          </a:p>
        </p:txBody>
      </p:sp>
    </p:spTree>
    <p:extLst>
      <p:ext uri="{BB962C8B-B14F-4D97-AF65-F5344CB8AC3E}">
        <p14:creationId xmlns:p14="http://schemas.microsoft.com/office/powerpoint/2010/main" val="417849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D3A4D-1686-4B65-B6C2-E65D729A8FA4}"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4E64C-5514-4D0C-BB9F-BD4BB1016735}" type="slidenum">
              <a:rPr lang="en-US" smtClean="0"/>
              <a:t>‹#›</a:t>
            </a:fld>
            <a:endParaRPr lang="en-US"/>
          </a:p>
        </p:txBody>
      </p:sp>
    </p:spTree>
    <p:extLst>
      <p:ext uri="{BB962C8B-B14F-4D97-AF65-F5344CB8AC3E}">
        <p14:creationId xmlns:p14="http://schemas.microsoft.com/office/powerpoint/2010/main" val="378998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collegeforwv.com/wvinvests" TargetMode="External"/><Relationship Id="rId4" Type="http://schemas.openxmlformats.org/officeDocument/2006/relationships/hyperlink" Target="http://www.collegeforwv.com/promi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629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a:solidFill>
                  <a:srgbClr val="0058A9"/>
                </a:solidFill>
              </a:rPr>
              <a:t>FAFSA ON THE WEB</a:t>
            </a:r>
          </a:p>
        </p:txBody>
      </p:sp>
      <p:sp>
        <p:nvSpPr>
          <p:cNvPr id="17411" name="Rectangle 3"/>
          <p:cNvSpPr>
            <a:spLocks noGrp="1" noChangeArrowheads="1"/>
          </p:cNvSpPr>
          <p:nvPr>
            <p:ph idx="1"/>
          </p:nvPr>
        </p:nvSpPr>
        <p:spPr>
          <a:xfrm>
            <a:off x="1952625" y="1524001"/>
            <a:ext cx="8382000" cy="4754563"/>
          </a:xfrm>
        </p:spPr>
        <p:txBody>
          <a:bodyPr/>
          <a:lstStyle/>
          <a:p>
            <a:pPr eaLnBrk="1" hangingPunct="1">
              <a:spcBef>
                <a:spcPts val="0"/>
              </a:spcBef>
              <a:spcAft>
                <a:spcPts val="1200"/>
              </a:spcAft>
              <a:buClr>
                <a:srgbClr val="0058A9"/>
              </a:buClr>
            </a:pPr>
            <a:r>
              <a:rPr lang="en-US" b="0"/>
              <a:t>Application is processed in order it was received usually within 72 hours</a:t>
            </a:r>
          </a:p>
          <a:p>
            <a:pPr eaLnBrk="1" hangingPunct="1">
              <a:spcBef>
                <a:spcPts val="0"/>
              </a:spcBef>
              <a:spcAft>
                <a:spcPts val="1200"/>
              </a:spcAft>
              <a:buClr>
                <a:srgbClr val="0058A9"/>
              </a:buClr>
            </a:pPr>
            <a:r>
              <a:rPr lang="en-US" b="0"/>
              <a:t>If you provide e-mail address, you will receive an e-mail with a “link” to view your Student Aid Report (SAR) on-line</a:t>
            </a:r>
          </a:p>
          <a:p>
            <a:pPr eaLnBrk="1" hangingPunct="1">
              <a:spcBef>
                <a:spcPts val="0"/>
              </a:spcBef>
              <a:spcAft>
                <a:spcPts val="1200"/>
              </a:spcAft>
              <a:buClr>
                <a:srgbClr val="0058A9"/>
              </a:buClr>
            </a:pPr>
            <a:r>
              <a:rPr lang="en-US" b="0"/>
              <a:t>Important that you review your Student Aid Report</a:t>
            </a:r>
          </a:p>
        </p:txBody>
      </p:sp>
    </p:spTree>
    <p:extLst>
      <p:ext uri="{BB962C8B-B14F-4D97-AF65-F5344CB8AC3E}">
        <p14:creationId xmlns:p14="http://schemas.microsoft.com/office/powerpoint/2010/main" val="32756662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5000" y="228600"/>
            <a:ext cx="8229600" cy="1143000"/>
          </a:xfrm>
        </p:spPr>
        <p:txBody>
          <a:bodyPr/>
          <a:lstStyle/>
          <a:p>
            <a:pPr eaLnBrk="1" hangingPunct="1"/>
            <a:r>
              <a:rPr lang="en-US" sz="4000">
                <a:solidFill>
                  <a:srgbClr val="0058A9"/>
                </a:solidFill>
              </a:rPr>
              <a:t>Making Corrections</a:t>
            </a:r>
          </a:p>
        </p:txBody>
      </p:sp>
      <p:sp>
        <p:nvSpPr>
          <p:cNvPr id="15364" name="Rectangle 3"/>
          <p:cNvSpPr>
            <a:spLocks noGrp="1" noChangeArrowheads="1"/>
          </p:cNvSpPr>
          <p:nvPr>
            <p:ph idx="1"/>
          </p:nvPr>
        </p:nvSpPr>
        <p:spPr>
          <a:xfrm>
            <a:off x="1981200" y="1676401"/>
            <a:ext cx="8458200" cy="4449763"/>
          </a:xfrm>
        </p:spPr>
        <p:txBody>
          <a:bodyPr rtlCol="0">
            <a:normAutofit lnSpcReduction="10000"/>
          </a:bodyPr>
          <a:lstStyle/>
          <a:p>
            <a:pPr marL="0" indent="0" eaLnBrk="1" hangingPunct="1">
              <a:spcBef>
                <a:spcPts val="0"/>
              </a:spcBef>
              <a:spcAft>
                <a:spcPts val="1200"/>
              </a:spcAft>
              <a:buFontTx/>
              <a:buNone/>
              <a:tabLst>
                <a:tab pos="347663" algn="l"/>
              </a:tabLst>
              <a:defRPr/>
            </a:pPr>
            <a:r>
              <a:rPr lang="en-US" sz="3500" b="0"/>
              <a:t>Corrections to FAFSA data may be made by: </a:t>
            </a:r>
          </a:p>
          <a:p>
            <a:pPr marL="0" indent="0" eaLnBrk="1" hangingPunct="1">
              <a:spcBef>
                <a:spcPts val="0"/>
              </a:spcBef>
              <a:spcAft>
                <a:spcPts val="1200"/>
              </a:spcAft>
              <a:buClr>
                <a:srgbClr val="0058A9"/>
              </a:buClr>
              <a:tabLst>
                <a:tab pos="347663" algn="l"/>
              </a:tabLst>
              <a:defRPr/>
            </a:pPr>
            <a:r>
              <a:rPr lang="en-US" sz="3500" b="0"/>
              <a:t>	Using FAFSA on the Web (</a:t>
            </a:r>
            <a:r>
              <a:rPr lang="en-US" sz="3500" b="0">
                <a:solidFill>
                  <a:srgbClr val="0066FF"/>
                </a:solidFill>
              </a:rPr>
              <a:t>www.fafsa.gov</a:t>
            </a:r>
            <a:r>
              <a:rPr lang="en-US" sz="3500" b="0"/>
              <a:t>) 	if student has a FSAID;</a:t>
            </a:r>
          </a:p>
          <a:p>
            <a:pPr marL="0" indent="0" eaLnBrk="1" hangingPunct="1">
              <a:spcBef>
                <a:spcPts val="0"/>
              </a:spcBef>
              <a:spcAft>
                <a:spcPts val="1200"/>
              </a:spcAft>
              <a:buClr>
                <a:srgbClr val="0058A9"/>
              </a:buClr>
              <a:tabLst>
                <a:tab pos="347663" algn="l"/>
              </a:tabLst>
              <a:defRPr/>
            </a:pPr>
            <a:r>
              <a:rPr lang="en-US" sz="3500" b="0"/>
              <a:t>	Updating paper SAR (SAR Information 	Acknowledgement cannot be used to make 	corrections); or</a:t>
            </a:r>
          </a:p>
          <a:p>
            <a:pPr marL="0" indent="0" eaLnBrk="1" hangingPunct="1">
              <a:spcBef>
                <a:spcPts val="0"/>
              </a:spcBef>
              <a:spcAft>
                <a:spcPts val="1200"/>
              </a:spcAft>
              <a:buClr>
                <a:srgbClr val="0058A9"/>
              </a:buClr>
              <a:tabLst>
                <a:tab pos="347663" algn="l"/>
              </a:tabLst>
              <a:defRPr/>
            </a:pPr>
            <a:r>
              <a:rPr lang="en-US" sz="3500" b="0"/>
              <a:t>	Submitting documentation to college’s 	financial aid office</a:t>
            </a:r>
          </a:p>
          <a:p>
            <a:pPr eaLnBrk="1" fontAlgn="auto" hangingPunct="1">
              <a:spcAft>
                <a:spcPts val="0"/>
              </a:spcAft>
              <a:buFont typeface="Arial" pitchFamily="34" charset="0"/>
              <a:buChar char="•"/>
              <a:defRPr/>
            </a:pPr>
            <a:endParaRPr lang="en-US"/>
          </a:p>
        </p:txBody>
      </p:sp>
    </p:spTree>
    <p:extLst>
      <p:ext uri="{BB962C8B-B14F-4D97-AF65-F5344CB8AC3E}">
        <p14:creationId xmlns:p14="http://schemas.microsoft.com/office/powerpoint/2010/main" val="5480073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228600"/>
            <a:ext cx="8229600" cy="1143000"/>
          </a:xfrm>
        </p:spPr>
        <p:txBody>
          <a:bodyPr/>
          <a:lstStyle/>
          <a:p>
            <a:pPr eaLnBrk="1" hangingPunct="1"/>
            <a:r>
              <a:rPr lang="en-US" sz="4000">
                <a:solidFill>
                  <a:srgbClr val="0058A9"/>
                </a:solidFill>
              </a:rPr>
              <a:t>Verification</a:t>
            </a:r>
            <a:endParaRPr lang="en-US">
              <a:solidFill>
                <a:srgbClr val="0058A9"/>
              </a:solidFill>
            </a:endParaRPr>
          </a:p>
        </p:txBody>
      </p:sp>
      <p:sp>
        <p:nvSpPr>
          <p:cNvPr id="15364" name="Rectangle 3"/>
          <p:cNvSpPr>
            <a:spLocks noGrp="1" noChangeArrowheads="1"/>
          </p:cNvSpPr>
          <p:nvPr>
            <p:ph idx="1"/>
          </p:nvPr>
        </p:nvSpPr>
        <p:spPr>
          <a:xfrm>
            <a:off x="1981200" y="1524001"/>
            <a:ext cx="8229600" cy="4221163"/>
          </a:xfrm>
        </p:spPr>
        <p:txBody>
          <a:bodyPr rtlCol="0">
            <a:normAutofit fontScale="92500" lnSpcReduction="20000"/>
          </a:bodyPr>
          <a:lstStyle/>
          <a:p>
            <a:pPr eaLnBrk="1" fontAlgn="auto" hangingPunct="1">
              <a:lnSpc>
                <a:spcPct val="110000"/>
              </a:lnSpc>
              <a:spcBef>
                <a:spcPts val="0"/>
              </a:spcBef>
              <a:spcAft>
                <a:spcPts val="1200"/>
              </a:spcAft>
              <a:buClr>
                <a:srgbClr val="0058A9"/>
              </a:buClr>
              <a:buFont typeface="Arial" pitchFamily="34" charset="0"/>
              <a:buChar char="•"/>
              <a:defRPr/>
            </a:pPr>
            <a:r>
              <a:rPr lang="en-US" sz="3500" b="0"/>
              <a:t>The U.S. Department of Education randomly selects;</a:t>
            </a:r>
          </a:p>
          <a:p>
            <a:pPr eaLnBrk="1" fontAlgn="auto" hangingPunct="1">
              <a:lnSpc>
                <a:spcPct val="110000"/>
              </a:lnSpc>
              <a:spcBef>
                <a:spcPts val="0"/>
              </a:spcBef>
              <a:spcAft>
                <a:spcPts val="1200"/>
              </a:spcAft>
              <a:buClr>
                <a:srgbClr val="0058A9"/>
              </a:buClr>
              <a:buFont typeface="Arial" pitchFamily="34" charset="0"/>
              <a:buChar char="•"/>
              <a:defRPr/>
            </a:pPr>
            <a:r>
              <a:rPr lang="en-US" sz="3500" b="0"/>
              <a:t>Student must comply with institutional request for information;</a:t>
            </a:r>
          </a:p>
          <a:p>
            <a:pPr eaLnBrk="1" fontAlgn="auto" hangingPunct="1">
              <a:lnSpc>
                <a:spcPct val="110000"/>
              </a:lnSpc>
              <a:spcBef>
                <a:spcPts val="0"/>
              </a:spcBef>
              <a:spcAft>
                <a:spcPts val="1200"/>
              </a:spcAft>
              <a:buClr>
                <a:srgbClr val="0058A9"/>
              </a:buClr>
              <a:buFont typeface="Arial" pitchFamily="34" charset="0"/>
              <a:buChar char="•"/>
              <a:defRPr/>
            </a:pPr>
            <a:r>
              <a:rPr lang="en-US" sz="3500" b="0"/>
              <a:t>Use either IRS Data Retrieval Process, or</a:t>
            </a:r>
          </a:p>
          <a:p>
            <a:pPr>
              <a:lnSpc>
                <a:spcPct val="110000"/>
              </a:lnSpc>
              <a:spcBef>
                <a:spcPts val="0"/>
              </a:spcBef>
              <a:spcAft>
                <a:spcPts val="1200"/>
              </a:spcAft>
              <a:buClr>
                <a:srgbClr val="0058A9"/>
              </a:buClr>
              <a:defRPr/>
            </a:pPr>
            <a:r>
              <a:rPr lang="en-US" sz="3500" b="0"/>
              <a:t>Must contact IRS to request a tax transcript be sent at </a:t>
            </a:r>
            <a:r>
              <a:rPr lang="en-US" sz="3500" b="0">
                <a:hlinkClick r:id="rId3"/>
              </a:rPr>
              <a:t>www.irs.gov</a:t>
            </a:r>
            <a:r>
              <a:rPr lang="en-US" sz="3500" b="0"/>
              <a:t> or by calling 1-800-908-9946 </a:t>
            </a:r>
          </a:p>
          <a:p>
            <a:pPr eaLnBrk="1" fontAlgn="auto" hangingPunct="1">
              <a:spcAft>
                <a:spcPts val="0"/>
              </a:spcAft>
              <a:buFont typeface="Arial" pitchFamily="34" charset="0"/>
              <a:buChar char="•"/>
              <a:defRPr/>
            </a:pPr>
            <a:endParaRPr lang="en-US"/>
          </a:p>
        </p:txBody>
      </p:sp>
    </p:spTree>
    <p:extLst>
      <p:ext uri="{BB962C8B-B14F-4D97-AF65-F5344CB8AC3E}">
        <p14:creationId xmlns:p14="http://schemas.microsoft.com/office/powerpoint/2010/main" val="8052970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dirty="0">
                <a:solidFill>
                  <a:srgbClr val="0058A9"/>
                </a:solidFill>
              </a:rPr>
              <a:t>Special Circumstances</a:t>
            </a:r>
            <a:br>
              <a:rPr lang="en-US" sz="4000" dirty="0">
                <a:solidFill>
                  <a:srgbClr val="0058A9"/>
                </a:solidFill>
              </a:rPr>
            </a:br>
            <a:r>
              <a:rPr lang="en-US" sz="4000" dirty="0">
                <a:solidFill>
                  <a:srgbClr val="0058A9"/>
                </a:solidFill>
              </a:rPr>
              <a:t>(Professional Judgment)</a:t>
            </a:r>
          </a:p>
        </p:txBody>
      </p:sp>
      <p:sp>
        <p:nvSpPr>
          <p:cNvPr id="15364" name="Rectangle 3"/>
          <p:cNvSpPr>
            <a:spLocks noGrp="1" noChangeArrowheads="1"/>
          </p:cNvSpPr>
          <p:nvPr>
            <p:ph idx="1"/>
          </p:nvPr>
        </p:nvSpPr>
        <p:spPr>
          <a:xfrm>
            <a:off x="1981200" y="1676401"/>
            <a:ext cx="8229600" cy="4754563"/>
          </a:xfrm>
        </p:spPr>
        <p:txBody>
          <a:bodyPr rtlCol="0">
            <a:normAutofit fontScale="25000" lnSpcReduction="20000"/>
          </a:bodyPr>
          <a:lstStyle/>
          <a:p>
            <a:pPr eaLnBrk="1" hangingPunct="1">
              <a:lnSpc>
                <a:spcPct val="120000"/>
              </a:lnSpc>
              <a:spcBef>
                <a:spcPts val="0"/>
              </a:spcBef>
              <a:spcAft>
                <a:spcPts val="600"/>
              </a:spcAft>
              <a:buClr>
                <a:srgbClr val="0058A9"/>
              </a:buClr>
              <a:defRPr/>
            </a:pPr>
            <a:r>
              <a:rPr lang="en-US" sz="12800" b="0" dirty="0"/>
              <a:t>Cannot report on FAFSA</a:t>
            </a:r>
          </a:p>
          <a:p>
            <a:pPr eaLnBrk="1" hangingPunct="1">
              <a:lnSpc>
                <a:spcPct val="120000"/>
              </a:lnSpc>
              <a:spcBef>
                <a:spcPts val="0"/>
              </a:spcBef>
              <a:spcAft>
                <a:spcPts val="600"/>
              </a:spcAft>
              <a:buClr>
                <a:srgbClr val="0058A9"/>
              </a:buClr>
              <a:defRPr/>
            </a:pPr>
            <a:r>
              <a:rPr lang="en-US" sz="12800" b="0" dirty="0"/>
              <a:t>Send written explanation to financial aid office at each college</a:t>
            </a:r>
          </a:p>
          <a:p>
            <a:pPr eaLnBrk="1" hangingPunct="1">
              <a:lnSpc>
                <a:spcPct val="120000"/>
              </a:lnSpc>
              <a:spcBef>
                <a:spcPts val="0"/>
              </a:spcBef>
              <a:spcAft>
                <a:spcPts val="600"/>
              </a:spcAft>
              <a:buClr>
                <a:srgbClr val="0058A9"/>
              </a:buClr>
              <a:defRPr/>
            </a:pPr>
            <a:r>
              <a:rPr lang="en-US" sz="12800" b="0" dirty="0"/>
              <a:t>Examples include but not limited to:</a:t>
            </a:r>
          </a:p>
          <a:p>
            <a:pPr lvl="1" eaLnBrk="1" hangingPunct="1">
              <a:lnSpc>
                <a:spcPct val="120000"/>
              </a:lnSpc>
              <a:spcBef>
                <a:spcPts val="0"/>
              </a:spcBef>
              <a:spcAft>
                <a:spcPts val="600"/>
              </a:spcAft>
              <a:buClr>
                <a:srgbClr val="0058A9"/>
              </a:buClr>
              <a:defRPr/>
            </a:pPr>
            <a:r>
              <a:rPr lang="en-US" sz="12800" b="0" dirty="0"/>
              <a:t>Change in employment status</a:t>
            </a:r>
          </a:p>
          <a:p>
            <a:pPr lvl="1" eaLnBrk="1" hangingPunct="1">
              <a:lnSpc>
                <a:spcPct val="120000"/>
              </a:lnSpc>
              <a:spcBef>
                <a:spcPts val="0"/>
              </a:spcBef>
              <a:spcAft>
                <a:spcPts val="600"/>
              </a:spcAft>
              <a:buClr>
                <a:srgbClr val="0058A9"/>
              </a:buClr>
              <a:defRPr/>
            </a:pPr>
            <a:r>
              <a:rPr lang="en-US" sz="12800" b="0" dirty="0"/>
              <a:t>Medical expenses not covered by insurance</a:t>
            </a:r>
          </a:p>
          <a:p>
            <a:pPr lvl="1" eaLnBrk="1" hangingPunct="1">
              <a:lnSpc>
                <a:spcPct val="120000"/>
              </a:lnSpc>
              <a:spcBef>
                <a:spcPts val="0"/>
              </a:spcBef>
              <a:spcAft>
                <a:spcPts val="600"/>
              </a:spcAft>
              <a:buClr>
                <a:srgbClr val="0058A9"/>
              </a:buClr>
              <a:defRPr/>
            </a:pPr>
            <a:r>
              <a:rPr lang="en-US" sz="12800" b="0" dirty="0"/>
              <a:t>Change in parent marital status</a:t>
            </a:r>
          </a:p>
          <a:p>
            <a:pPr eaLnBrk="1" hangingPunct="1">
              <a:spcBef>
                <a:spcPts val="4800"/>
              </a:spcBef>
              <a:spcAft>
                <a:spcPct val="30000"/>
              </a:spcAft>
              <a:defRPr/>
            </a:pPr>
            <a:endParaRPr lang="en-US" dirty="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2875017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24200" y="190500"/>
            <a:ext cx="6553200" cy="1104900"/>
          </a:xfrm>
        </p:spPr>
        <p:txBody>
          <a:bodyPr lIns="92075" tIns="46038" rIns="92075" bIns="46038" anchor="b"/>
          <a:lstStyle/>
          <a:p>
            <a:pPr eaLnBrk="1" hangingPunct="1"/>
            <a:r>
              <a:rPr lang="en-US" altLang="en-US" sz="4000">
                <a:solidFill>
                  <a:srgbClr val="0058A9"/>
                </a:solidFill>
              </a:rPr>
              <a:t>Basic Equation of Need</a:t>
            </a:r>
          </a:p>
        </p:txBody>
      </p:sp>
      <p:sp>
        <p:nvSpPr>
          <p:cNvPr id="25603" name="Rectangle 3"/>
          <p:cNvSpPr>
            <a:spLocks noGrp="1" noChangeArrowheads="1"/>
          </p:cNvSpPr>
          <p:nvPr>
            <p:ph idx="1"/>
          </p:nvPr>
        </p:nvSpPr>
        <p:spPr>
          <a:xfrm>
            <a:off x="2209800" y="1828800"/>
            <a:ext cx="6986588" cy="3505200"/>
          </a:xfrm>
          <a:solidFill>
            <a:srgbClr val="04AFE6"/>
          </a:solidFill>
          <a:ln w="47625" cap="flat" cmpd="thickThin">
            <a:solidFill>
              <a:srgbClr val="000000"/>
            </a:solidFill>
          </a:ln>
        </p:spPr>
        <p:txBody>
          <a:bodyPr lIns="92075" tIns="46038" rIns="92075" bIns="46038"/>
          <a:lstStyle/>
          <a:p>
            <a:pPr eaLnBrk="1" hangingPunct="1">
              <a:buFont typeface="Wingdings" pitchFamily="2" charset="2"/>
              <a:buNone/>
              <a:tabLst>
                <a:tab pos="342900" algn="l"/>
              </a:tabLst>
            </a:pPr>
            <a:r>
              <a:rPr lang="en-US" altLang="en-US">
                <a:solidFill>
                  <a:srgbClr val="000000"/>
                </a:solidFill>
              </a:rPr>
              <a:t>	</a:t>
            </a:r>
          </a:p>
          <a:p>
            <a:pPr eaLnBrk="1" hangingPunct="1">
              <a:buFont typeface="Wingdings" pitchFamily="2" charset="2"/>
              <a:buNone/>
              <a:tabLst>
                <a:tab pos="342900" algn="l"/>
              </a:tabLst>
            </a:pPr>
            <a:r>
              <a:rPr lang="en-US" altLang="en-US">
                <a:solidFill>
                  <a:srgbClr val="000000"/>
                </a:solidFill>
              </a:rPr>
              <a:t>	</a:t>
            </a:r>
            <a:r>
              <a:rPr lang="en-US" altLang="en-US" b="0">
                <a:solidFill>
                  <a:srgbClr val="000000"/>
                </a:solidFill>
              </a:rPr>
              <a:t>Cost of Attendance (COA)</a:t>
            </a:r>
          </a:p>
          <a:p>
            <a:pPr eaLnBrk="1" hangingPunct="1">
              <a:buClr>
                <a:srgbClr val="000000"/>
              </a:buClr>
              <a:buFont typeface="Symbol" pitchFamily="18" charset="2"/>
              <a:buChar char="-"/>
              <a:tabLst>
                <a:tab pos="342900" algn="l"/>
              </a:tabLst>
            </a:pPr>
            <a:r>
              <a:rPr lang="en-US" altLang="en-US" b="0">
                <a:solidFill>
                  <a:srgbClr val="000000"/>
                </a:solidFill>
              </a:rPr>
              <a:t>Expected Family Contribution (EFC)</a:t>
            </a:r>
          </a:p>
          <a:p>
            <a:pPr eaLnBrk="1" hangingPunct="1">
              <a:buClr>
                <a:srgbClr val="000000"/>
              </a:buClr>
              <a:buFont typeface="Symbol" pitchFamily="18" charset="2"/>
              <a:buChar char="-"/>
              <a:tabLst>
                <a:tab pos="342900" algn="l"/>
              </a:tabLst>
            </a:pPr>
            <a:endParaRPr lang="en-US" altLang="en-US" b="0">
              <a:solidFill>
                <a:srgbClr val="000000"/>
              </a:solidFill>
            </a:endParaRPr>
          </a:p>
          <a:p>
            <a:pPr eaLnBrk="1" hangingPunct="1">
              <a:lnSpc>
                <a:spcPct val="140000"/>
              </a:lnSpc>
              <a:buClr>
                <a:srgbClr val="000000"/>
              </a:buClr>
              <a:buFont typeface="Symbol" pitchFamily="18" charset="2"/>
              <a:buChar char="="/>
              <a:tabLst>
                <a:tab pos="342900" algn="l"/>
              </a:tabLst>
            </a:pPr>
            <a:r>
              <a:rPr lang="en-US" altLang="en-US" b="0">
                <a:solidFill>
                  <a:srgbClr val="000000"/>
                </a:solidFill>
              </a:rPr>
              <a:t>Student’s Financial Need (eligibility)</a:t>
            </a:r>
          </a:p>
        </p:txBody>
      </p:sp>
      <p:sp>
        <p:nvSpPr>
          <p:cNvPr id="25605" name="Line 4"/>
          <p:cNvSpPr>
            <a:spLocks noChangeShapeType="1"/>
          </p:cNvSpPr>
          <p:nvPr/>
        </p:nvSpPr>
        <p:spPr bwMode="auto">
          <a:xfrm>
            <a:off x="2286000" y="4038600"/>
            <a:ext cx="6858000" cy="0"/>
          </a:xfrm>
          <a:prstGeom prst="line">
            <a:avLst/>
          </a:prstGeom>
          <a:noFill/>
          <a:ln w="50800">
            <a:solidFill>
              <a:srgbClr val="000000"/>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19513678"/>
      </p:ext>
    </p:extLst>
  </p:cSld>
  <p:clrMapOvr>
    <a:masterClrMapping/>
  </p:clrMapOvr>
  <p:transition advTm="71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type="title"/>
          </p:nvPr>
        </p:nvSpPr>
        <p:spPr>
          <a:xfrm>
            <a:off x="2286000" y="609600"/>
            <a:ext cx="7239000" cy="1143000"/>
          </a:xfrm>
        </p:spPr>
        <p:txBody>
          <a:bodyPr lIns="92075" tIns="46038" rIns="92075" bIns="46038" rtlCol="0">
            <a:normAutofit fontScale="90000"/>
          </a:bodyPr>
          <a:lstStyle/>
          <a:p>
            <a:pPr eaLnBrk="1" fontAlgn="auto" hangingPunct="1">
              <a:spcAft>
                <a:spcPts val="0"/>
              </a:spcAft>
              <a:defRPr/>
            </a:pPr>
            <a:r>
              <a:rPr lang="en-US" altLang="en-US">
                <a:solidFill>
                  <a:srgbClr val="0058A9"/>
                </a:solidFill>
              </a:rPr>
              <a:t>Cost of Attendance</a:t>
            </a:r>
            <a:br>
              <a:rPr lang="en-US" altLang="en-US">
                <a:solidFill>
                  <a:srgbClr val="0058A9"/>
                </a:solidFill>
              </a:rPr>
            </a:br>
            <a:r>
              <a:rPr lang="en-US" altLang="en-US" sz="3600">
                <a:solidFill>
                  <a:srgbClr val="0058A9"/>
                </a:solidFill>
              </a:rPr>
              <a:t>(varies from school to school)</a:t>
            </a:r>
          </a:p>
        </p:txBody>
      </p:sp>
      <p:sp>
        <p:nvSpPr>
          <p:cNvPr id="26627" name="Rectangle 5"/>
          <p:cNvSpPr>
            <a:spLocks noGrp="1" noChangeArrowheads="1"/>
          </p:cNvSpPr>
          <p:nvPr>
            <p:ph idx="1"/>
          </p:nvPr>
        </p:nvSpPr>
        <p:spPr>
          <a:xfrm>
            <a:off x="1866900" y="1980829"/>
            <a:ext cx="8077200" cy="4038600"/>
          </a:xfrm>
        </p:spPr>
        <p:txBody>
          <a:bodyPr lIns="92075" tIns="46038" rIns="92075" bIns="46038"/>
          <a:lstStyle/>
          <a:p>
            <a:pPr marL="280988" indent="-280988" eaLnBrk="1" hangingPunct="1">
              <a:spcBef>
                <a:spcPts val="0"/>
              </a:spcBef>
              <a:spcAft>
                <a:spcPts val="1200"/>
              </a:spcAft>
              <a:buClr>
                <a:srgbClr val="0058A9"/>
              </a:buClr>
            </a:pPr>
            <a:r>
              <a:rPr lang="en-US" altLang="en-US" sz="2800" b="0"/>
              <a:t>Tuition and fees</a:t>
            </a:r>
          </a:p>
          <a:p>
            <a:pPr marL="280988" indent="-280988" eaLnBrk="1" hangingPunct="1">
              <a:spcBef>
                <a:spcPts val="0"/>
              </a:spcBef>
              <a:spcAft>
                <a:spcPts val="1200"/>
              </a:spcAft>
              <a:buClr>
                <a:srgbClr val="0058A9"/>
              </a:buClr>
            </a:pPr>
            <a:r>
              <a:rPr lang="en-US" altLang="en-US" sz="2800" b="0"/>
              <a:t>Room and board</a:t>
            </a:r>
          </a:p>
          <a:p>
            <a:pPr marL="280988" indent="-280988" eaLnBrk="1" hangingPunct="1">
              <a:spcBef>
                <a:spcPts val="0"/>
              </a:spcBef>
              <a:spcAft>
                <a:spcPts val="1200"/>
              </a:spcAft>
              <a:buClr>
                <a:srgbClr val="0058A9"/>
              </a:buClr>
            </a:pPr>
            <a:r>
              <a:rPr lang="en-US" altLang="en-US" sz="2800" b="0"/>
              <a:t>Books and supplies</a:t>
            </a:r>
          </a:p>
          <a:p>
            <a:pPr marL="280988" indent="-280988" eaLnBrk="1" hangingPunct="1">
              <a:spcBef>
                <a:spcPts val="0"/>
              </a:spcBef>
              <a:spcAft>
                <a:spcPts val="1200"/>
              </a:spcAft>
              <a:buClr>
                <a:srgbClr val="0058A9"/>
              </a:buClr>
            </a:pPr>
            <a:r>
              <a:rPr lang="en-US" altLang="en-US" sz="2800" b="0"/>
              <a:t>Transportation</a:t>
            </a:r>
          </a:p>
          <a:p>
            <a:pPr marL="280988" indent="-280988" eaLnBrk="1" hangingPunct="1">
              <a:spcBef>
                <a:spcPts val="0"/>
              </a:spcBef>
              <a:spcAft>
                <a:spcPts val="1200"/>
              </a:spcAft>
              <a:buClr>
                <a:srgbClr val="0058A9"/>
              </a:buClr>
            </a:pPr>
            <a:r>
              <a:rPr lang="en-US" altLang="en-US" sz="2800" b="0"/>
              <a:t>Miscellaneous personal expenses</a:t>
            </a:r>
          </a:p>
          <a:p>
            <a:pPr marL="280988" indent="-280988" eaLnBrk="1" hangingPunct="1">
              <a:spcBef>
                <a:spcPts val="0"/>
              </a:spcBef>
              <a:spcAft>
                <a:spcPts val="1200"/>
              </a:spcAft>
              <a:buClr>
                <a:srgbClr val="0058A9"/>
              </a:buClr>
            </a:pPr>
            <a:r>
              <a:rPr lang="en-US" altLang="en-US" sz="2800" b="0"/>
              <a:t>Loan fees, study abroad costs, dependent or elder care expenses.</a:t>
            </a:r>
          </a:p>
        </p:txBody>
      </p:sp>
      <p:sp>
        <p:nvSpPr>
          <p:cNvPr id="26629" name="Rectangle 2"/>
          <p:cNvSpPr>
            <a:spLocks noChangeArrowheads="1"/>
          </p:cNvSpPr>
          <p:nvPr/>
        </p:nvSpPr>
        <p:spPr bwMode="auto">
          <a:xfrm>
            <a:off x="2749550" y="6248400"/>
            <a:ext cx="1905000" cy="457200"/>
          </a:xfrm>
          <a:prstGeom prst="rect">
            <a:avLst/>
          </a:prstGeom>
          <a:noFill/>
          <a:ln w="9525">
            <a:noFill/>
            <a:miter lim="800000"/>
            <a:headEnd/>
            <a:tailEnd/>
          </a:ln>
        </p:spPr>
        <p:txBody>
          <a:bodyPr wrap="none" anchor="ctr"/>
          <a:lstStyle/>
          <a:p>
            <a:pPr eaLnBrk="0" hangingPunct="0"/>
            <a:endParaRPr lang="en-US"/>
          </a:p>
        </p:txBody>
      </p:sp>
      <p:sp>
        <p:nvSpPr>
          <p:cNvPr id="26630" name="Rectangle 3"/>
          <p:cNvSpPr>
            <a:spLocks noChangeArrowheads="1"/>
          </p:cNvSpPr>
          <p:nvPr/>
        </p:nvSpPr>
        <p:spPr bwMode="auto">
          <a:xfrm>
            <a:off x="5187950" y="6248400"/>
            <a:ext cx="2895600" cy="457200"/>
          </a:xfrm>
          <a:prstGeom prst="rect">
            <a:avLst/>
          </a:prstGeom>
          <a:noFill/>
          <a:ln w="9525">
            <a:noFill/>
            <a:miter lim="800000"/>
            <a:headEnd/>
            <a:tailEnd/>
          </a:ln>
        </p:spPr>
        <p:txBody>
          <a:bodyPr wrap="none" anchor="ctr"/>
          <a:lstStyle/>
          <a:p>
            <a:pPr eaLnBrk="0" hangingPunct="0"/>
            <a:endParaRPr lang="en-US"/>
          </a:p>
        </p:txBody>
      </p:sp>
    </p:spTree>
    <p:extLst>
      <p:ext uri="{BB962C8B-B14F-4D97-AF65-F5344CB8AC3E}">
        <p14:creationId xmlns:p14="http://schemas.microsoft.com/office/powerpoint/2010/main" val="3826432359"/>
      </p:ext>
    </p:extLst>
  </p:cSld>
  <p:clrMapOvr>
    <a:masterClrMapping/>
  </p:clrMapOvr>
  <p:transition spd="med" advTm="11367">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057400" y="609600"/>
            <a:ext cx="8382000" cy="1143000"/>
          </a:xfrm>
        </p:spPr>
        <p:txBody>
          <a:bodyPr lIns="92075" tIns="46038" rIns="92075" bIns="46038" rtlCol="0" anchor="b">
            <a:normAutofit fontScale="90000"/>
          </a:bodyPr>
          <a:lstStyle/>
          <a:p>
            <a:pPr eaLnBrk="1" fontAlgn="auto" hangingPunct="1">
              <a:spcAft>
                <a:spcPts val="0"/>
              </a:spcAft>
              <a:defRPr/>
            </a:pPr>
            <a:r>
              <a:rPr lang="en-US" altLang="en-US" dirty="0">
                <a:solidFill>
                  <a:srgbClr val="0058A9"/>
                </a:solidFill>
              </a:rPr>
              <a:t>Determining the Expected Family Contribution (EFC)</a:t>
            </a:r>
          </a:p>
        </p:txBody>
      </p:sp>
      <p:sp>
        <p:nvSpPr>
          <p:cNvPr id="21508" name="Rectangle 3"/>
          <p:cNvSpPr>
            <a:spLocks noGrp="1" noChangeArrowheads="1"/>
          </p:cNvSpPr>
          <p:nvPr>
            <p:ph idx="1"/>
          </p:nvPr>
        </p:nvSpPr>
        <p:spPr>
          <a:xfrm>
            <a:off x="1981200" y="1828800"/>
            <a:ext cx="8229600" cy="3810000"/>
          </a:xfrm>
        </p:spPr>
        <p:txBody>
          <a:bodyPr lIns="92075" tIns="46038" rIns="92075" bIns="46038" rtlCol="0">
            <a:noAutofit/>
          </a:bodyPr>
          <a:lstStyle/>
          <a:p>
            <a:pPr eaLnBrk="1" fontAlgn="auto" hangingPunct="1">
              <a:spcBef>
                <a:spcPts val="0"/>
              </a:spcBef>
              <a:spcAft>
                <a:spcPts val="1200"/>
              </a:spcAft>
              <a:buClr>
                <a:srgbClr val="0058A9"/>
              </a:buClr>
              <a:buFont typeface="Arial" pitchFamily="34" charset="0"/>
              <a:buChar char="•"/>
              <a:defRPr/>
            </a:pPr>
            <a:r>
              <a:rPr lang="en-US" altLang="en-US" b="0"/>
              <a:t>Income</a:t>
            </a:r>
          </a:p>
          <a:p>
            <a:pPr eaLnBrk="1" fontAlgn="auto" hangingPunct="1">
              <a:spcBef>
                <a:spcPts val="0"/>
              </a:spcBef>
              <a:spcAft>
                <a:spcPts val="1200"/>
              </a:spcAft>
              <a:buClr>
                <a:srgbClr val="0058A9"/>
              </a:buClr>
              <a:buFont typeface="Arial" pitchFamily="34" charset="0"/>
              <a:buChar char="•"/>
              <a:defRPr/>
            </a:pPr>
            <a:r>
              <a:rPr lang="en-US" altLang="en-US" b="0"/>
              <a:t>Asset Equity (excluding home equity)</a:t>
            </a:r>
          </a:p>
          <a:p>
            <a:pPr eaLnBrk="1" fontAlgn="auto" hangingPunct="1">
              <a:spcBef>
                <a:spcPts val="0"/>
              </a:spcBef>
              <a:spcAft>
                <a:spcPts val="1200"/>
              </a:spcAft>
              <a:buClr>
                <a:srgbClr val="0058A9"/>
              </a:buClr>
              <a:buFont typeface="Arial" pitchFamily="34" charset="0"/>
              <a:buChar char="•"/>
              <a:defRPr/>
            </a:pPr>
            <a:r>
              <a:rPr lang="en-US" altLang="en-US" b="0"/>
              <a:t>Family Size</a:t>
            </a:r>
          </a:p>
          <a:p>
            <a:pPr eaLnBrk="1" fontAlgn="auto" hangingPunct="1">
              <a:spcBef>
                <a:spcPts val="0"/>
              </a:spcBef>
              <a:spcAft>
                <a:spcPts val="1200"/>
              </a:spcAft>
              <a:buClr>
                <a:srgbClr val="0058A9"/>
              </a:buClr>
              <a:buFont typeface="Arial" pitchFamily="34" charset="0"/>
              <a:buChar char="•"/>
              <a:defRPr/>
            </a:pPr>
            <a:r>
              <a:rPr lang="en-US" altLang="en-US" b="0"/>
              <a:t>Number of Family Members in College (excludes parent enrolled in college)</a:t>
            </a:r>
          </a:p>
          <a:p>
            <a:pPr eaLnBrk="1" fontAlgn="auto" hangingPunct="1">
              <a:spcBef>
                <a:spcPts val="0"/>
              </a:spcBef>
              <a:spcAft>
                <a:spcPts val="1200"/>
              </a:spcAft>
              <a:buClr>
                <a:srgbClr val="0058A9"/>
              </a:buClr>
              <a:buFont typeface="Arial" pitchFamily="34" charset="0"/>
              <a:buChar char="•"/>
              <a:defRPr/>
            </a:pPr>
            <a:r>
              <a:rPr lang="en-US" altLang="en-US" b="0"/>
              <a:t>Age of Parents</a:t>
            </a:r>
          </a:p>
        </p:txBody>
      </p:sp>
    </p:spTree>
    <p:extLst>
      <p:ext uri="{BB962C8B-B14F-4D97-AF65-F5344CB8AC3E}">
        <p14:creationId xmlns:p14="http://schemas.microsoft.com/office/powerpoint/2010/main" val="2258717970"/>
      </p:ext>
    </p:extLst>
  </p:cSld>
  <p:clrMapOvr>
    <a:masterClrMapping/>
  </p:clrMapOvr>
  <p:transition advTm="8400">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981200" y="381000"/>
            <a:ext cx="8001000" cy="1143000"/>
          </a:xfrm>
        </p:spPr>
        <p:txBody>
          <a:bodyPr lIns="92075" tIns="46038" rIns="92075" bIns="46038"/>
          <a:lstStyle/>
          <a:p>
            <a:pPr eaLnBrk="1" hangingPunct="1"/>
            <a:r>
              <a:rPr lang="en-US" altLang="en-US" sz="4000">
                <a:solidFill>
                  <a:srgbClr val="0058A9"/>
                </a:solidFill>
              </a:rPr>
              <a:t>Federal Programs</a:t>
            </a:r>
          </a:p>
        </p:txBody>
      </p:sp>
      <p:sp>
        <p:nvSpPr>
          <p:cNvPr id="28675" name="Rectangle 5"/>
          <p:cNvSpPr>
            <a:spLocks noGrp="1" noChangeArrowheads="1"/>
          </p:cNvSpPr>
          <p:nvPr>
            <p:ph idx="1"/>
          </p:nvPr>
        </p:nvSpPr>
        <p:spPr>
          <a:xfrm>
            <a:off x="1990725" y="1753599"/>
            <a:ext cx="8167688" cy="3962400"/>
          </a:xfrm>
        </p:spPr>
        <p:txBody>
          <a:bodyPr lIns="92075" tIns="46038" rIns="92075" bIns="46038"/>
          <a:lstStyle/>
          <a:p>
            <a:pPr marL="280988" indent="-280988" eaLnBrk="1" hangingPunct="1">
              <a:spcBef>
                <a:spcPts val="0"/>
              </a:spcBef>
              <a:spcAft>
                <a:spcPts val="1800"/>
              </a:spcAft>
              <a:buClr>
                <a:srgbClr val="0058A9"/>
              </a:buClr>
            </a:pPr>
            <a:r>
              <a:rPr lang="en-US" altLang="en-US" sz="3300" b="0"/>
              <a:t>Federal Pell Grant</a:t>
            </a:r>
          </a:p>
          <a:p>
            <a:pPr marL="280988" indent="-280988" eaLnBrk="1" hangingPunct="1">
              <a:spcBef>
                <a:spcPts val="0"/>
              </a:spcBef>
              <a:spcAft>
                <a:spcPts val="1800"/>
              </a:spcAft>
              <a:buClr>
                <a:srgbClr val="0058A9"/>
              </a:buClr>
            </a:pPr>
            <a:r>
              <a:rPr lang="en-US" altLang="en-US" sz="3300" b="0"/>
              <a:t>Federal Supplemental Opportunity Grant</a:t>
            </a:r>
          </a:p>
          <a:p>
            <a:pPr marL="280988" indent="-280988" eaLnBrk="1" hangingPunct="1">
              <a:spcBef>
                <a:spcPts val="0"/>
              </a:spcBef>
              <a:spcAft>
                <a:spcPts val="1800"/>
              </a:spcAft>
              <a:buClr>
                <a:srgbClr val="0058A9"/>
              </a:buClr>
            </a:pPr>
            <a:r>
              <a:rPr lang="en-US" altLang="en-US" sz="3300" b="0"/>
              <a:t>Federal Work-Study</a:t>
            </a:r>
          </a:p>
          <a:p>
            <a:pPr marL="280988" indent="-280988" eaLnBrk="1" hangingPunct="1">
              <a:spcBef>
                <a:spcPts val="0"/>
              </a:spcBef>
              <a:spcAft>
                <a:spcPts val="1800"/>
              </a:spcAft>
              <a:buClr>
                <a:srgbClr val="0058A9"/>
              </a:buClr>
            </a:pPr>
            <a:r>
              <a:rPr lang="en-US" altLang="en-US" sz="3300" b="0"/>
              <a:t>TEACH Grant</a:t>
            </a:r>
          </a:p>
          <a:p>
            <a:pPr marL="280988" indent="-280988" eaLnBrk="1" hangingPunct="1">
              <a:spcBef>
                <a:spcPts val="0"/>
              </a:spcBef>
              <a:spcAft>
                <a:spcPts val="1800"/>
              </a:spcAft>
              <a:buClr>
                <a:srgbClr val="0058A9"/>
              </a:buClr>
            </a:pPr>
            <a:r>
              <a:rPr lang="en-US" altLang="en-US" sz="3300" b="0"/>
              <a:t>Federal Direct Loan Program</a:t>
            </a:r>
          </a:p>
        </p:txBody>
      </p:sp>
      <p:sp>
        <p:nvSpPr>
          <p:cNvPr id="28677" name="Rectangle 2"/>
          <p:cNvSpPr>
            <a:spLocks noChangeArrowheads="1"/>
          </p:cNvSpPr>
          <p:nvPr/>
        </p:nvSpPr>
        <p:spPr bwMode="auto">
          <a:xfrm>
            <a:off x="2749550" y="6248400"/>
            <a:ext cx="1905000" cy="457200"/>
          </a:xfrm>
          <a:prstGeom prst="rect">
            <a:avLst/>
          </a:prstGeom>
          <a:noFill/>
          <a:ln w="9525">
            <a:noFill/>
            <a:miter lim="800000"/>
            <a:headEnd/>
            <a:tailEnd/>
          </a:ln>
        </p:spPr>
        <p:txBody>
          <a:bodyPr wrap="none" anchor="ctr"/>
          <a:lstStyle/>
          <a:p>
            <a:pPr eaLnBrk="0" hangingPunct="0"/>
            <a:endParaRPr lang="en-US"/>
          </a:p>
        </p:txBody>
      </p:sp>
      <p:sp>
        <p:nvSpPr>
          <p:cNvPr id="28678" name="Rectangle 3"/>
          <p:cNvSpPr>
            <a:spLocks noChangeArrowheads="1"/>
          </p:cNvSpPr>
          <p:nvPr/>
        </p:nvSpPr>
        <p:spPr bwMode="auto">
          <a:xfrm>
            <a:off x="5187950" y="6248400"/>
            <a:ext cx="2895600" cy="457200"/>
          </a:xfrm>
          <a:prstGeom prst="rect">
            <a:avLst/>
          </a:prstGeom>
          <a:noFill/>
          <a:ln w="9525">
            <a:noFill/>
            <a:miter lim="800000"/>
            <a:headEnd/>
            <a:tailEnd/>
          </a:ln>
        </p:spPr>
        <p:txBody>
          <a:bodyPr wrap="none" anchor="ctr"/>
          <a:lstStyle/>
          <a:p>
            <a:pPr eaLnBrk="0" hangingPunct="0"/>
            <a:endParaRPr lang="en-US"/>
          </a:p>
        </p:txBody>
      </p:sp>
    </p:spTree>
    <p:extLst>
      <p:ext uri="{BB962C8B-B14F-4D97-AF65-F5344CB8AC3E}">
        <p14:creationId xmlns:p14="http://schemas.microsoft.com/office/powerpoint/2010/main" val="340504091"/>
      </p:ext>
    </p:extLst>
  </p:cSld>
  <p:clrMapOvr>
    <a:masterClrMapping/>
  </p:clrMapOvr>
  <p:transition spd="med" advTm="9267">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981200" y="381000"/>
            <a:ext cx="8001000" cy="1143000"/>
          </a:xfrm>
        </p:spPr>
        <p:txBody>
          <a:bodyPr lIns="92075" tIns="46038" rIns="92075" bIns="46038"/>
          <a:lstStyle/>
          <a:p>
            <a:pPr eaLnBrk="1" hangingPunct="1"/>
            <a:r>
              <a:rPr lang="en-US" altLang="en-US" sz="4000" dirty="0">
                <a:solidFill>
                  <a:srgbClr val="0058A9"/>
                </a:solidFill>
              </a:rPr>
              <a:t>Federal Pell Grant</a:t>
            </a:r>
          </a:p>
        </p:txBody>
      </p:sp>
      <p:sp>
        <p:nvSpPr>
          <p:cNvPr id="28675" name="Rectangle 5"/>
          <p:cNvSpPr>
            <a:spLocks noGrp="1" noChangeArrowheads="1"/>
          </p:cNvSpPr>
          <p:nvPr>
            <p:ph idx="1"/>
          </p:nvPr>
        </p:nvSpPr>
        <p:spPr>
          <a:xfrm>
            <a:off x="1990725" y="1753599"/>
            <a:ext cx="8167688" cy="3962400"/>
          </a:xfrm>
        </p:spPr>
        <p:txBody>
          <a:bodyPr lIns="92075" tIns="46038" rIns="92075" bIns="46038">
            <a:normAutofit fontScale="92500" lnSpcReduction="10000"/>
          </a:bodyPr>
          <a:lstStyle/>
          <a:p>
            <a:pPr marL="280988" indent="-280988" eaLnBrk="1" hangingPunct="1">
              <a:buClr>
                <a:schemeClr val="accent1">
                  <a:lumMod val="50000"/>
                </a:schemeClr>
              </a:buClr>
            </a:pPr>
            <a:r>
              <a:rPr lang="en-US" altLang="en-US" sz="3600" b="0" dirty="0"/>
              <a:t>Eligible students</a:t>
            </a:r>
          </a:p>
          <a:p>
            <a:pPr marL="804863" lvl="1" eaLnBrk="1" hangingPunct="1">
              <a:spcBef>
                <a:spcPct val="10000"/>
              </a:spcBef>
              <a:buClr>
                <a:schemeClr val="accent1">
                  <a:lumMod val="50000"/>
                </a:schemeClr>
              </a:buClr>
            </a:pPr>
            <a:r>
              <a:rPr lang="en-US" altLang="en-US" sz="3600" b="0" dirty="0"/>
              <a:t>Undergraduates pursuing first baccalaureate or professional degree</a:t>
            </a:r>
          </a:p>
          <a:p>
            <a:pPr marL="804863" lvl="1" eaLnBrk="1" hangingPunct="1">
              <a:spcBef>
                <a:spcPct val="10000"/>
              </a:spcBef>
              <a:buClr>
                <a:schemeClr val="accent1">
                  <a:lumMod val="50000"/>
                </a:schemeClr>
              </a:buClr>
            </a:pPr>
            <a:r>
              <a:rPr lang="en-US" altLang="en-US" sz="3600" b="0" dirty="0"/>
              <a:t>Aid administrator determines actual award amount based on enrollment status, and EFC (under 5,846 for 21-22)</a:t>
            </a:r>
          </a:p>
          <a:p>
            <a:pPr marL="280988" indent="-280988" eaLnBrk="1" hangingPunct="1">
              <a:spcBef>
                <a:spcPct val="60000"/>
              </a:spcBef>
              <a:buClr>
                <a:schemeClr val="accent1">
                  <a:lumMod val="50000"/>
                </a:schemeClr>
              </a:buClr>
            </a:pPr>
            <a:r>
              <a:rPr lang="en-US" altLang="en-US" sz="3600" b="0" dirty="0"/>
              <a:t>Award amounts</a:t>
            </a:r>
          </a:p>
          <a:p>
            <a:pPr marL="804863" lvl="1" eaLnBrk="1" hangingPunct="1">
              <a:buClr>
                <a:schemeClr val="accent1">
                  <a:lumMod val="50000"/>
                </a:schemeClr>
              </a:buClr>
            </a:pPr>
            <a:r>
              <a:rPr lang="en-US" altLang="en-US" sz="3600" b="0" dirty="0"/>
              <a:t>Up to $6,495 maximum for 2021-22</a:t>
            </a:r>
          </a:p>
          <a:p>
            <a:pPr marL="280988" indent="-280988" eaLnBrk="1" hangingPunct="1">
              <a:spcBef>
                <a:spcPts val="0"/>
              </a:spcBef>
              <a:spcAft>
                <a:spcPts val="1800"/>
              </a:spcAft>
              <a:buClr>
                <a:srgbClr val="0058A9"/>
              </a:buClr>
            </a:pPr>
            <a:endParaRPr lang="en-US" altLang="en-US" sz="3300" b="0" dirty="0"/>
          </a:p>
        </p:txBody>
      </p:sp>
      <p:sp>
        <p:nvSpPr>
          <p:cNvPr id="28677" name="Rectangle 2"/>
          <p:cNvSpPr>
            <a:spLocks noChangeArrowheads="1"/>
          </p:cNvSpPr>
          <p:nvPr/>
        </p:nvSpPr>
        <p:spPr bwMode="auto">
          <a:xfrm>
            <a:off x="2749550" y="6248400"/>
            <a:ext cx="1905000" cy="457200"/>
          </a:xfrm>
          <a:prstGeom prst="rect">
            <a:avLst/>
          </a:prstGeom>
          <a:noFill/>
          <a:ln w="9525">
            <a:noFill/>
            <a:miter lim="800000"/>
            <a:headEnd/>
            <a:tailEnd/>
          </a:ln>
        </p:spPr>
        <p:txBody>
          <a:bodyPr wrap="none" anchor="ctr"/>
          <a:lstStyle/>
          <a:p>
            <a:pPr eaLnBrk="0" hangingPunct="0"/>
            <a:endParaRPr lang="en-US"/>
          </a:p>
        </p:txBody>
      </p:sp>
      <p:sp>
        <p:nvSpPr>
          <p:cNvPr id="28678" name="Rectangle 3"/>
          <p:cNvSpPr>
            <a:spLocks noChangeArrowheads="1"/>
          </p:cNvSpPr>
          <p:nvPr/>
        </p:nvSpPr>
        <p:spPr bwMode="auto">
          <a:xfrm>
            <a:off x="5187950" y="6248400"/>
            <a:ext cx="2895600" cy="457200"/>
          </a:xfrm>
          <a:prstGeom prst="rect">
            <a:avLst/>
          </a:prstGeom>
          <a:noFill/>
          <a:ln w="9525">
            <a:noFill/>
            <a:miter lim="800000"/>
            <a:headEnd/>
            <a:tailEnd/>
          </a:ln>
        </p:spPr>
        <p:txBody>
          <a:bodyPr wrap="none" anchor="ctr"/>
          <a:lstStyle/>
          <a:p>
            <a:pPr eaLnBrk="0" hangingPunct="0"/>
            <a:endParaRPr lang="en-US"/>
          </a:p>
        </p:txBody>
      </p:sp>
    </p:spTree>
    <p:extLst>
      <p:ext uri="{BB962C8B-B14F-4D97-AF65-F5344CB8AC3E}">
        <p14:creationId xmlns:p14="http://schemas.microsoft.com/office/powerpoint/2010/main" val="4212684408"/>
      </p:ext>
    </p:extLst>
  </p:cSld>
  <p:clrMapOvr>
    <a:masterClrMapping/>
  </p:clrMapOvr>
  <p:transition spd="med" advTm="9267">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66ADD0A-6ACD-4337-9B00-43B42C355FCA}"/>
              </a:ext>
            </a:extLst>
          </p:cNvPr>
          <p:cNvSpPr txBox="1"/>
          <p:nvPr/>
        </p:nvSpPr>
        <p:spPr>
          <a:xfrm>
            <a:off x="1965325" y="2193925"/>
            <a:ext cx="8261350" cy="2803332"/>
          </a:xfrm>
          <a:prstGeom prst="rect">
            <a:avLst/>
          </a:prstGeom>
          <a:noFill/>
        </p:spPr>
        <p:txBody>
          <a:bodyPr wrap="square">
            <a:spAutoFit/>
          </a:bodyPr>
          <a:lstStyle/>
          <a:p>
            <a:pPr marL="257175" indent="-257175">
              <a:spcAft>
                <a:spcPts val="1200"/>
              </a:spcAft>
              <a:buClr>
                <a:srgbClr val="0070C0"/>
              </a:buClr>
              <a:buFont typeface="Arial" panose="020B0604020202020204" pitchFamily="34" charset="0"/>
              <a:buChar char="•"/>
              <a:defRPr/>
            </a:pPr>
            <a:r>
              <a:rPr lang="en-US" sz="2400" dirty="0"/>
              <a:t>Last dollar grant</a:t>
            </a:r>
          </a:p>
          <a:p>
            <a:pPr marL="257175" indent="-257175">
              <a:spcAft>
                <a:spcPts val="1200"/>
              </a:spcAft>
              <a:buClr>
                <a:srgbClr val="0070C0"/>
              </a:buClr>
              <a:buFont typeface="Arial" panose="020B0604020202020204" pitchFamily="34" charset="0"/>
              <a:buChar char="•"/>
              <a:defRPr/>
            </a:pPr>
            <a:r>
              <a:rPr lang="en-US" sz="2400" dirty="0"/>
              <a:t>Must complete WV Invests application and FAFSA</a:t>
            </a:r>
          </a:p>
          <a:p>
            <a:pPr marL="257175" indent="-257175">
              <a:spcAft>
                <a:spcPts val="1200"/>
              </a:spcAft>
              <a:buClr>
                <a:srgbClr val="0070C0"/>
              </a:buClr>
              <a:buFont typeface="Arial" panose="020B0604020202020204" pitchFamily="34" charset="0"/>
              <a:buChar char="•"/>
              <a:defRPr/>
            </a:pPr>
            <a:r>
              <a:rPr lang="en-US" sz="2400" dirty="0"/>
              <a:t>Priority deadline of April 15, 2022 for 2022-23</a:t>
            </a:r>
          </a:p>
          <a:p>
            <a:pPr marL="257175" indent="-257175">
              <a:spcAft>
                <a:spcPts val="1200"/>
              </a:spcAft>
              <a:buClr>
                <a:srgbClr val="0070C0"/>
              </a:buClr>
              <a:buFont typeface="Arial" panose="020B0604020202020204" pitchFamily="34" charset="0"/>
              <a:buChar char="•"/>
              <a:defRPr/>
            </a:pPr>
            <a:r>
              <a:rPr lang="en-US" sz="2400" dirty="0"/>
              <a:t>Application will become available October 1, 2021 for 2022-23.</a:t>
            </a:r>
          </a:p>
          <a:p>
            <a:pPr marL="214313" indent="-214313">
              <a:spcAft>
                <a:spcPts val="450"/>
              </a:spcAft>
              <a:buFont typeface="Arial" panose="020B0604020202020204" pitchFamily="34" charset="0"/>
              <a:buChar char="•"/>
              <a:defRPr/>
            </a:pPr>
            <a:endParaRPr lang="en-US" dirty="0"/>
          </a:p>
          <a:p>
            <a:pPr marL="214313" indent="-214313">
              <a:buFont typeface="Arial" panose="020B0604020202020204" pitchFamily="34" charset="0"/>
              <a:buChar char="•"/>
              <a:defRPr/>
            </a:pPr>
            <a:endParaRPr lang="en-US" dirty="0"/>
          </a:p>
        </p:txBody>
      </p:sp>
      <p:pic>
        <p:nvPicPr>
          <p:cNvPr id="40964" name="Picture 2" descr="A picture containing drawing&#10;&#10;Description automatically generated">
            <a:extLst>
              <a:ext uri="{FF2B5EF4-FFF2-40B4-BE49-F238E27FC236}">
                <a16:creationId xmlns="" xmlns:a16="http://schemas.microsoft.com/office/drawing/2014/main" id="{001901DC-4307-4048-8ABB-2A19ACC0A9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414" y="293018"/>
            <a:ext cx="39465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10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7" y="-64008"/>
            <a:ext cx="12277414" cy="698601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8" y="-82296"/>
            <a:ext cx="12338305" cy="6940296"/>
          </a:xfrm>
          <a:prstGeom prst="rect">
            <a:avLst/>
          </a:prstGeom>
        </p:spPr>
      </p:pic>
      <p:sp>
        <p:nvSpPr>
          <p:cNvPr id="2" name="Title 1"/>
          <p:cNvSpPr>
            <a:spLocks noGrp="1"/>
          </p:cNvSpPr>
          <p:nvPr>
            <p:ph type="ctrTitle"/>
          </p:nvPr>
        </p:nvSpPr>
        <p:spPr>
          <a:xfrm>
            <a:off x="739548" y="3042458"/>
            <a:ext cx="8567651" cy="1606347"/>
          </a:xfrm>
        </p:spPr>
        <p:txBody>
          <a:bodyPr>
            <a:noAutofit/>
          </a:bodyPr>
          <a:lstStyle/>
          <a:p>
            <a:pPr algn="l"/>
            <a:r>
              <a:rPr lang="en-US" sz="3700" dirty="0">
                <a:solidFill>
                  <a:srgbClr val="265484"/>
                </a:solidFill>
              </a:rPr>
              <a:t>Overview of Financial Aid </a:t>
            </a:r>
            <a:br>
              <a:rPr lang="en-US" sz="3700" dirty="0">
                <a:solidFill>
                  <a:srgbClr val="265484"/>
                </a:solidFill>
              </a:rPr>
            </a:br>
            <a:r>
              <a:rPr lang="en-US" sz="3700" dirty="0">
                <a:solidFill>
                  <a:srgbClr val="265484"/>
                </a:solidFill>
              </a:rPr>
              <a:t>Application Process</a:t>
            </a:r>
          </a:p>
        </p:txBody>
      </p:sp>
      <p:sp>
        <p:nvSpPr>
          <p:cNvPr id="3" name="Subtitle 2"/>
          <p:cNvSpPr>
            <a:spLocks noGrp="1"/>
          </p:cNvSpPr>
          <p:nvPr>
            <p:ph type="subTitle" idx="1"/>
          </p:nvPr>
        </p:nvSpPr>
        <p:spPr>
          <a:xfrm>
            <a:off x="739548" y="4865572"/>
            <a:ext cx="9144000" cy="720581"/>
          </a:xfrm>
        </p:spPr>
        <p:txBody>
          <a:bodyPr>
            <a:normAutofit/>
          </a:bodyPr>
          <a:lstStyle/>
          <a:p>
            <a:pPr algn="l">
              <a:spcBef>
                <a:spcPts val="400"/>
              </a:spcBef>
            </a:pPr>
            <a:r>
              <a:rPr lang="en-US" sz="1800" dirty="0">
                <a:solidFill>
                  <a:srgbClr val="265484"/>
                </a:solidFill>
              </a:rPr>
              <a:t>For the Class of 2022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40" y="5652654"/>
            <a:ext cx="5388184" cy="734752"/>
          </a:xfrm>
          <a:prstGeom prst="rect">
            <a:avLst/>
          </a:prstGeom>
        </p:spPr>
      </p:pic>
    </p:spTree>
    <p:extLst>
      <p:ext uri="{BB962C8B-B14F-4D97-AF65-F5344CB8AC3E}">
        <p14:creationId xmlns:p14="http://schemas.microsoft.com/office/powerpoint/2010/main" val="393103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397D2E03-EAE5-4A2A-BBDE-1CDA2449AF24}"/>
              </a:ext>
            </a:extLst>
          </p:cNvPr>
          <p:cNvSpPr txBox="1"/>
          <p:nvPr/>
        </p:nvSpPr>
        <p:spPr>
          <a:xfrm>
            <a:off x="1851025" y="2293938"/>
            <a:ext cx="8261350" cy="646112"/>
          </a:xfrm>
          <a:prstGeom prst="rect">
            <a:avLst/>
          </a:prstGeom>
          <a:noFill/>
        </p:spPr>
        <p:txBody>
          <a:bodyPr wrap="square">
            <a:spAutoFit/>
          </a:bodyPr>
          <a:lstStyle/>
          <a:p>
            <a:pPr>
              <a:defRPr/>
            </a:pPr>
            <a:endParaRPr lang="en-US"/>
          </a:p>
          <a:p>
            <a:pPr marL="214313" indent="-214313">
              <a:buFont typeface="Arial" panose="020B0604020202020204" pitchFamily="34" charset="0"/>
              <a:buChar char="•"/>
              <a:defRPr/>
            </a:pPr>
            <a:endParaRPr lang="en-US"/>
          </a:p>
        </p:txBody>
      </p:sp>
      <p:sp>
        <p:nvSpPr>
          <p:cNvPr id="41988" name="Must be a WV resident at least 12 months prior to applying;…">
            <a:extLst>
              <a:ext uri="{FF2B5EF4-FFF2-40B4-BE49-F238E27FC236}">
                <a16:creationId xmlns="" xmlns:a16="http://schemas.microsoft.com/office/drawing/2014/main" id="{53A3B8D4-90BA-4DE2-9D75-E97AD90926D4}"/>
              </a:ext>
            </a:extLst>
          </p:cNvPr>
          <p:cNvSpPr txBox="1">
            <a:spLocks/>
          </p:cNvSpPr>
          <p:nvPr/>
        </p:nvSpPr>
        <p:spPr bwMode="auto">
          <a:xfrm>
            <a:off x="1930401" y="2216681"/>
            <a:ext cx="9113308"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95275" indent="-295275" defTabSz="388938">
              <a:spcBef>
                <a:spcPct val="20000"/>
              </a:spcBef>
              <a:buClr>
                <a:srgbClr val="CC6600"/>
              </a:buClr>
              <a:buChar char="•"/>
              <a:defRPr sz="3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85800" indent="-228600" defTabSz="388938">
              <a:spcBef>
                <a:spcPct val="20000"/>
              </a:spcBef>
              <a:buClr>
                <a:srgbClr val="CC6600"/>
              </a:buClr>
              <a:buChar char="–"/>
              <a:defRPr sz="28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388938">
              <a:spcBef>
                <a:spcPct val="20000"/>
              </a:spcBef>
              <a:buClr>
                <a:srgbClr val="CC6600"/>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388938">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388938">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ct val="90000"/>
              </a:lnSpc>
              <a:spcBef>
                <a:spcPct val="0"/>
              </a:spcBef>
              <a:spcAft>
                <a:spcPts val="600"/>
              </a:spcAft>
              <a:buClr>
                <a:srgbClr val="0070C0"/>
              </a:buClr>
            </a:pPr>
            <a:r>
              <a:rPr lang="en-US" altLang="en-US" sz="2400" b="0"/>
              <a:t>Must be a WV resident at least 12 months prior to applying;</a:t>
            </a:r>
          </a:p>
          <a:p>
            <a:pPr eaLnBrk="1" hangingPunct="1">
              <a:lnSpc>
                <a:spcPct val="90000"/>
              </a:lnSpc>
              <a:spcBef>
                <a:spcPct val="0"/>
              </a:spcBef>
              <a:spcAft>
                <a:spcPts val="600"/>
              </a:spcAft>
              <a:buClr>
                <a:srgbClr val="0070C0"/>
              </a:buClr>
            </a:pPr>
            <a:r>
              <a:rPr lang="en-US" altLang="en-US" sz="2400" b="0"/>
              <a:t>High school diploma or equivalent;</a:t>
            </a:r>
          </a:p>
          <a:p>
            <a:pPr eaLnBrk="1" hangingPunct="1">
              <a:lnSpc>
                <a:spcPct val="90000"/>
              </a:lnSpc>
              <a:spcBef>
                <a:spcPct val="0"/>
              </a:spcBef>
              <a:spcAft>
                <a:spcPts val="600"/>
              </a:spcAft>
              <a:buClr>
                <a:srgbClr val="0070C0"/>
              </a:buClr>
            </a:pPr>
            <a:r>
              <a:rPr lang="en-US" altLang="en-US" sz="2400" b="0"/>
              <a:t>Not in default on a federal student loan;</a:t>
            </a:r>
          </a:p>
          <a:p>
            <a:pPr eaLnBrk="1" hangingPunct="1">
              <a:lnSpc>
                <a:spcPct val="90000"/>
              </a:lnSpc>
              <a:spcBef>
                <a:spcPct val="0"/>
              </a:spcBef>
              <a:spcAft>
                <a:spcPts val="600"/>
              </a:spcAft>
              <a:buClr>
                <a:srgbClr val="0070C0"/>
              </a:buClr>
            </a:pPr>
            <a:r>
              <a:rPr lang="en-US" altLang="en-US" sz="2400" b="0"/>
              <a:t>US citizen or eligible non-citizen </a:t>
            </a:r>
          </a:p>
          <a:p>
            <a:pPr eaLnBrk="1" hangingPunct="1">
              <a:lnSpc>
                <a:spcPct val="90000"/>
              </a:lnSpc>
              <a:spcBef>
                <a:spcPct val="0"/>
              </a:spcBef>
              <a:spcAft>
                <a:spcPts val="600"/>
              </a:spcAft>
              <a:buClr>
                <a:srgbClr val="0070C0"/>
              </a:buClr>
            </a:pPr>
            <a:r>
              <a:rPr lang="en-US" altLang="en-US" sz="2400" b="0"/>
              <a:t>Cannot have a prior degree of associates or higher or have attempted 90 or more credit hours</a:t>
            </a:r>
          </a:p>
          <a:p>
            <a:pPr eaLnBrk="1" hangingPunct="1">
              <a:lnSpc>
                <a:spcPct val="90000"/>
              </a:lnSpc>
              <a:spcBef>
                <a:spcPct val="0"/>
              </a:spcBef>
              <a:spcAft>
                <a:spcPts val="600"/>
              </a:spcAft>
              <a:buClr>
                <a:srgbClr val="0070C0"/>
              </a:buClr>
            </a:pPr>
            <a:r>
              <a:rPr lang="en-US" altLang="en-US" sz="2400" b="0"/>
              <a:t>Be enrolled in an eligible program at a participating institution</a:t>
            </a:r>
          </a:p>
          <a:p>
            <a:pPr eaLnBrk="1" hangingPunct="1">
              <a:lnSpc>
                <a:spcPct val="90000"/>
              </a:lnSpc>
              <a:spcBef>
                <a:spcPct val="0"/>
              </a:spcBef>
              <a:spcAft>
                <a:spcPts val="600"/>
              </a:spcAft>
              <a:buClr>
                <a:srgbClr val="0070C0"/>
              </a:buClr>
            </a:pPr>
            <a:r>
              <a:rPr lang="en-US" altLang="en-US" sz="2400" b="0"/>
              <a:t>Must maintain SAP </a:t>
            </a:r>
          </a:p>
        </p:txBody>
      </p:sp>
      <p:pic>
        <p:nvPicPr>
          <p:cNvPr id="2" name="Picture 2" descr="A picture containing drawing&#10;&#10;Description automatically generated">
            <a:extLst>
              <a:ext uri="{FF2B5EF4-FFF2-40B4-BE49-F238E27FC236}">
                <a16:creationId xmlns="" xmlns:a16="http://schemas.microsoft.com/office/drawing/2014/main" id="{B0C5A61B-BC29-4530-8BCC-55B78390EF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414" y="293018"/>
            <a:ext cx="39465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0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397D2E03-EAE5-4A2A-BBDE-1CDA2449AF24}"/>
              </a:ext>
            </a:extLst>
          </p:cNvPr>
          <p:cNvSpPr txBox="1"/>
          <p:nvPr/>
        </p:nvSpPr>
        <p:spPr>
          <a:xfrm>
            <a:off x="1851025" y="2293938"/>
            <a:ext cx="8261350" cy="646112"/>
          </a:xfrm>
          <a:prstGeom prst="rect">
            <a:avLst/>
          </a:prstGeom>
          <a:noFill/>
        </p:spPr>
        <p:txBody>
          <a:bodyPr wrap="square">
            <a:spAutoFit/>
          </a:bodyPr>
          <a:lstStyle/>
          <a:p>
            <a:pPr>
              <a:defRPr/>
            </a:pPr>
            <a:endParaRPr lang="en-US"/>
          </a:p>
          <a:p>
            <a:pPr marL="214313" indent="-214313">
              <a:buFont typeface="Arial" panose="020B0604020202020204" pitchFamily="34" charset="0"/>
              <a:buChar char="•"/>
              <a:defRPr/>
            </a:pPr>
            <a:endParaRPr lang="en-US"/>
          </a:p>
        </p:txBody>
      </p:sp>
      <p:sp>
        <p:nvSpPr>
          <p:cNvPr id="41988" name="Must be a WV resident at least 12 months prior to applying;…">
            <a:extLst>
              <a:ext uri="{FF2B5EF4-FFF2-40B4-BE49-F238E27FC236}">
                <a16:creationId xmlns="" xmlns:a16="http://schemas.microsoft.com/office/drawing/2014/main" id="{53A3B8D4-90BA-4DE2-9D75-E97AD90926D4}"/>
              </a:ext>
            </a:extLst>
          </p:cNvPr>
          <p:cNvSpPr txBox="1">
            <a:spLocks/>
          </p:cNvSpPr>
          <p:nvPr/>
        </p:nvSpPr>
        <p:spPr bwMode="auto">
          <a:xfrm>
            <a:off x="1930401" y="2208214"/>
            <a:ext cx="84105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t"/>
          <a:lstStyle>
            <a:lvl1pPr marL="295275" indent="-295275" defTabSz="388938">
              <a:spcBef>
                <a:spcPct val="20000"/>
              </a:spcBef>
              <a:buClr>
                <a:srgbClr val="CC6600"/>
              </a:buClr>
              <a:buChar char="•"/>
              <a:defRPr sz="3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85800" indent="-228600" defTabSz="388938">
              <a:spcBef>
                <a:spcPct val="20000"/>
              </a:spcBef>
              <a:buClr>
                <a:srgbClr val="CC6600"/>
              </a:buClr>
              <a:buChar char="–"/>
              <a:defRPr sz="28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388938">
              <a:spcBef>
                <a:spcPct val="20000"/>
              </a:spcBef>
              <a:buClr>
                <a:srgbClr val="CC6600"/>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388938">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388938">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388938"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nSpc>
                <a:spcPct val="90000"/>
              </a:lnSpc>
              <a:spcBef>
                <a:spcPct val="0"/>
              </a:spcBef>
              <a:spcAft>
                <a:spcPts val="600"/>
              </a:spcAft>
              <a:buClr>
                <a:srgbClr val="0070C0"/>
              </a:buClr>
            </a:pPr>
            <a:r>
              <a:rPr lang="en-US" altLang="en-US" sz="2400" b="0" dirty="0">
                <a:latin typeface="Arial"/>
                <a:ea typeface="ＭＳ Ｐゴシック"/>
                <a:cs typeface="Arial"/>
              </a:rPr>
              <a:t>Complete drug screen before term begins</a:t>
            </a:r>
            <a:endParaRPr lang="en-US" dirty="0"/>
          </a:p>
          <a:p>
            <a:pPr>
              <a:lnSpc>
                <a:spcPct val="90000"/>
              </a:lnSpc>
              <a:spcBef>
                <a:spcPct val="0"/>
              </a:spcBef>
              <a:spcAft>
                <a:spcPts val="600"/>
              </a:spcAft>
              <a:buClr>
                <a:srgbClr val="0070C0"/>
              </a:buClr>
            </a:pPr>
            <a:r>
              <a:rPr lang="en-US" altLang="en-US" sz="2400" b="0" dirty="0">
                <a:latin typeface="Arial"/>
                <a:ea typeface="ＭＳ Ｐゴシック"/>
                <a:cs typeface="Arial"/>
              </a:rPr>
              <a:t>Sign Promissory Note agreeing to live in WV for 2 years</a:t>
            </a:r>
          </a:p>
          <a:p>
            <a:pPr>
              <a:lnSpc>
                <a:spcPct val="90000"/>
              </a:lnSpc>
              <a:spcBef>
                <a:spcPct val="0"/>
              </a:spcBef>
              <a:spcAft>
                <a:spcPts val="600"/>
              </a:spcAft>
              <a:buClr>
                <a:srgbClr val="0070C0"/>
              </a:buClr>
            </a:pPr>
            <a:r>
              <a:rPr lang="en-US" altLang="en-US" sz="2400" b="0" dirty="0">
                <a:latin typeface="Arial"/>
                <a:ea typeface="ＭＳ Ｐゴシック"/>
                <a:cs typeface="Arial"/>
              </a:rPr>
              <a:t>Complete 2 hours of community service ever term</a:t>
            </a:r>
          </a:p>
        </p:txBody>
      </p:sp>
      <p:pic>
        <p:nvPicPr>
          <p:cNvPr id="2" name="Picture 2" descr="A picture containing drawing&#10;&#10;Description automatically generated">
            <a:extLst>
              <a:ext uri="{FF2B5EF4-FFF2-40B4-BE49-F238E27FC236}">
                <a16:creationId xmlns="" xmlns:a16="http://schemas.microsoft.com/office/drawing/2014/main" id="{B383C7F9-D764-449C-895B-A0DEB8CC4E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414" y="293018"/>
            <a:ext cx="39465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5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 xmlns:a16="http://schemas.microsoft.com/office/drawing/2014/main" id="{9A9F2589-D809-427F-B6BC-9233EA9B6AC5}"/>
              </a:ext>
            </a:extLst>
          </p:cNvPr>
          <p:cNvSpPr>
            <a:spLocks noGrp="1" noChangeArrowheads="1"/>
          </p:cNvSpPr>
          <p:nvPr>
            <p:ph type="body" idx="1"/>
          </p:nvPr>
        </p:nvSpPr>
        <p:spPr>
          <a:xfrm>
            <a:off x="1981200" y="1905001"/>
            <a:ext cx="8458200" cy="3992563"/>
          </a:xfrm>
        </p:spPr>
        <p:txBody>
          <a:bodyPr/>
          <a:lstStyle/>
          <a:p>
            <a:pPr marL="114300" indent="0" eaLnBrk="1" hangingPunct="1">
              <a:buFontTx/>
              <a:buNone/>
              <a:defRPr/>
            </a:pPr>
            <a:r>
              <a:rPr lang="en-US" altLang="en-US" sz="2800" b="0">
                <a:latin typeface="+mn-lt"/>
                <a:ea typeface="ＭＳ Ｐゴシック" panose="020B0600070205080204" pitchFamily="34" charset="-128"/>
                <a:cs typeface="Arial" panose="020B0604020202020204" pitchFamily="34" charset="0"/>
              </a:rPr>
              <a:t>To establish academic eligibility students must have:</a:t>
            </a:r>
          </a:p>
          <a:p>
            <a:pPr indent="-228600" eaLnBrk="1" hangingPunct="1">
              <a:buClr>
                <a:srgbClr val="0058A9"/>
              </a:buClr>
              <a:defRPr/>
            </a:pPr>
            <a:r>
              <a:rPr lang="en-US" altLang="en-US" sz="2800" b="0">
                <a:latin typeface="+mn-lt"/>
                <a:ea typeface="ＭＳ Ｐゴシック" panose="020B0600070205080204" pitchFamily="34" charset="-128"/>
                <a:cs typeface="Arial" panose="020B0604020202020204" pitchFamily="34" charset="0"/>
              </a:rPr>
              <a:t>A 2.0 cumulative high school </a:t>
            </a:r>
            <a:r>
              <a:rPr lang="en-US" altLang="en-US" sz="2800" b="0" err="1">
                <a:latin typeface="+mn-lt"/>
                <a:ea typeface="ＭＳ Ｐゴシック" panose="020B0600070205080204" pitchFamily="34" charset="-128"/>
                <a:cs typeface="Arial" panose="020B0604020202020204" pitchFamily="34" charset="0"/>
              </a:rPr>
              <a:t>gpa</a:t>
            </a:r>
            <a:r>
              <a:rPr lang="en-US" altLang="en-US" sz="2800" b="0">
                <a:latin typeface="+mn-lt"/>
                <a:ea typeface="ＭＳ Ｐゴシック" panose="020B0600070205080204" pitchFamily="34" charset="-128"/>
                <a:cs typeface="Arial" panose="020B0604020202020204" pitchFamily="34" charset="0"/>
              </a:rPr>
              <a:t> (confirmed by post-secondary institutions); or</a:t>
            </a:r>
          </a:p>
          <a:p>
            <a:pPr indent="-228600" eaLnBrk="1" hangingPunct="1">
              <a:buClr>
                <a:srgbClr val="0058A9"/>
              </a:buClr>
              <a:defRPr/>
            </a:pPr>
            <a:r>
              <a:rPr lang="en-US" altLang="en-US" sz="2800" b="0">
                <a:latin typeface="+mn-lt"/>
                <a:ea typeface="ＭＳ Ｐゴシック" panose="020B0600070205080204" pitchFamily="34" charset="-128"/>
                <a:cs typeface="Arial" panose="020B0604020202020204" pitchFamily="34" charset="0"/>
              </a:rPr>
              <a:t>500 TASC/2250 GED score; or</a:t>
            </a:r>
          </a:p>
          <a:p>
            <a:pPr indent="-228600" eaLnBrk="1" hangingPunct="1">
              <a:buClr>
                <a:srgbClr val="0058A9"/>
              </a:buClr>
              <a:defRPr/>
            </a:pPr>
            <a:r>
              <a:rPr lang="en-US" altLang="en-US" sz="2800" b="0">
                <a:latin typeface="+mn-lt"/>
                <a:ea typeface="ＭＳ Ｐゴシック" panose="020B0600070205080204" pitchFamily="34" charset="-128"/>
                <a:cs typeface="Arial" panose="020B0604020202020204" pitchFamily="34" charset="0"/>
              </a:rPr>
              <a:t>A 2.0 cumulative college </a:t>
            </a:r>
            <a:r>
              <a:rPr lang="en-US" altLang="en-US" sz="2800" b="0" err="1">
                <a:latin typeface="+mn-lt"/>
                <a:ea typeface="ＭＳ Ｐゴシック" panose="020B0600070205080204" pitchFamily="34" charset="-128"/>
                <a:cs typeface="Arial" panose="020B0604020202020204" pitchFamily="34" charset="0"/>
              </a:rPr>
              <a:t>gpa</a:t>
            </a:r>
            <a:r>
              <a:rPr lang="en-US" altLang="en-US" sz="2800" b="0">
                <a:latin typeface="+mn-lt"/>
                <a:ea typeface="ＭＳ Ｐゴシック" panose="020B0600070205080204" pitchFamily="34" charset="-128"/>
                <a:cs typeface="Arial" panose="020B0604020202020204" pitchFamily="34" charset="0"/>
              </a:rPr>
              <a:t> if student has college credit</a:t>
            </a:r>
          </a:p>
          <a:p>
            <a:pPr lvl="1" indent="-228600" eaLnBrk="1" hangingPunct="1">
              <a:buClr>
                <a:srgbClr val="0058A9"/>
              </a:buClr>
              <a:defRPr/>
            </a:pPr>
            <a:r>
              <a:rPr lang="en-US" altLang="en-US" sz="2400" b="0">
                <a:latin typeface="+mn-lt"/>
                <a:ea typeface="ＭＳ Ｐゴシック" panose="020B0600070205080204" pitchFamily="34" charset="-128"/>
                <a:cs typeface="Arial" panose="020B0604020202020204" pitchFamily="34" charset="0"/>
              </a:rPr>
              <a:t>Renewal students must also complete 24 semester hours or equivalent</a:t>
            </a:r>
          </a:p>
          <a:p>
            <a:pPr indent="-228600" eaLnBrk="1" hangingPunct="1">
              <a:defRPr/>
            </a:pPr>
            <a:endParaRPr lang="en-US" altLang="en-US" sz="2600">
              <a:latin typeface="Times New Roman" panose="02020603050405020304" pitchFamily="18" charset="0"/>
              <a:ea typeface="ＭＳ Ｐゴシック" panose="020B0600070205080204" pitchFamily="34" charset="-128"/>
              <a:cs typeface="Arial" panose="020B0604020202020204" pitchFamily="34" charset="0"/>
            </a:endParaRPr>
          </a:p>
        </p:txBody>
      </p:sp>
      <p:pic>
        <p:nvPicPr>
          <p:cNvPr id="59395" name="Picture 2" descr="A close up of a sign&#10;&#10;Description automatically generated">
            <a:extLst>
              <a:ext uri="{FF2B5EF4-FFF2-40B4-BE49-F238E27FC236}">
                <a16:creationId xmlns="" xmlns:a16="http://schemas.microsoft.com/office/drawing/2014/main" id="{4D5753EF-75BF-4C62-BA9B-71EDEFCF0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0" y="1"/>
            <a:ext cx="2971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22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 xmlns:a16="http://schemas.microsoft.com/office/drawing/2014/main" id="{4D5C9DF2-CD40-483C-BBD2-2251546C812D}"/>
              </a:ext>
            </a:extLst>
          </p:cNvPr>
          <p:cNvSpPr>
            <a:spLocks noGrp="1" noChangeArrowheads="1"/>
          </p:cNvSpPr>
          <p:nvPr>
            <p:ph type="body" idx="1"/>
          </p:nvPr>
        </p:nvSpPr>
        <p:spPr>
          <a:xfrm>
            <a:off x="1828800" y="1981201"/>
            <a:ext cx="8382000" cy="3992563"/>
          </a:xfrm>
        </p:spPr>
        <p:txBody>
          <a:bodyPr/>
          <a:lstStyle/>
          <a:p>
            <a:pPr indent="-228600" eaLnBrk="1" hangingPunct="1">
              <a:spcBef>
                <a:spcPts val="0"/>
              </a:spcBef>
              <a:spcAft>
                <a:spcPts val="1200"/>
              </a:spcAft>
              <a:buClr>
                <a:srgbClr val="0058A9"/>
              </a:buClr>
              <a:defRPr/>
            </a:pPr>
            <a:r>
              <a:rPr lang="en-US" altLang="en-US" sz="2800" b="0" dirty="0">
                <a:latin typeface="+mn-lt"/>
                <a:ea typeface="ＭＳ Ｐゴシック" panose="020B0600070205080204" pitchFamily="34" charset="-128"/>
                <a:cs typeface="Arial" panose="020B0604020202020204" pitchFamily="34" charset="0"/>
              </a:rPr>
              <a:t>The only application students need to complete for the Higher Education Grant is the FAFSA</a:t>
            </a:r>
          </a:p>
          <a:p>
            <a:pPr>
              <a:spcBef>
                <a:spcPts val="0"/>
              </a:spcBef>
              <a:spcAft>
                <a:spcPts val="1200"/>
              </a:spcAft>
              <a:buClr>
                <a:srgbClr val="0058A9"/>
              </a:buClr>
              <a:defRPr/>
            </a:pP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FAFSA must be first submitted by </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April 15, 2022 </a:t>
            </a: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deadline.</a:t>
            </a:r>
          </a:p>
          <a:p>
            <a:pPr>
              <a:spcBef>
                <a:spcPts val="0"/>
              </a:spcBef>
              <a:spcAft>
                <a:spcPts val="1200"/>
              </a:spcAft>
              <a:buClr>
                <a:srgbClr val="0058A9"/>
              </a:buClr>
              <a:defRPr/>
            </a:pP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However, FAFSA needs to be correct by beginning of May to be considered in award cycle, can lose eligibility if changes to FAFSA are made. </a:t>
            </a:r>
          </a:p>
          <a:p>
            <a:pPr indent="-228600" eaLnBrk="1" hangingPunct="1">
              <a:defRPr/>
            </a:pPr>
            <a:endParaRPr lang="en-US" altLang="en-US" sz="2600" b="0" dirty="0">
              <a:latin typeface="Times New Roman" panose="02020603050405020304" pitchFamily="18" charset="0"/>
              <a:ea typeface="ＭＳ Ｐゴシック" panose="020B0600070205080204" pitchFamily="34" charset="-128"/>
              <a:cs typeface="Arial" panose="020B0604020202020204" pitchFamily="34" charset="0"/>
            </a:endParaRPr>
          </a:p>
        </p:txBody>
      </p:sp>
      <p:pic>
        <p:nvPicPr>
          <p:cNvPr id="61443" name="Picture 2" descr="A close up of a sign&#10;&#10;Description automatically generated">
            <a:extLst>
              <a:ext uri="{FF2B5EF4-FFF2-40B4-BE49-F238E27FC236}">
                <a16:creationId xmlns="" xmlns:a16="http://schemas.microsoft.com/office/drawing/2014/main" id="{4AECC6EA-442B-4094-BCBC-A95699D5AE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0" y="1"/>
            <a:ext cx="2971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35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Group 3">
            <a:extLst>
              <a:ext uri="{FF2B5EF4-FFF2-40B4-BE49-F238E27FC236}">
                <a16:creationId xmlns="" xmlns:a16="http://schemas.microsoft.com/office/drawing/2014/main" id="{DB2ADE1F-81E8-499E-BF79-9C9A3E1374CC}"/>
              </a:ext>
            </a:extLst>
          </p:cNvPr>
          <p:cNvGraphicFramePr>
            <a:graphicFrameLocks noGrp="1"/>
          </p:cNvGraphicFramePr>
          <p:nvPr>
            <p:ph idx="1"/>
            <p:extLst/>
          </p:nvPr>
        </p:nvGraphicFramePr>
        <p:xfrm>
          <a:off x="1981200" y="2414589"/>
          <a:ext cx="8229600" cy="1483886"/>
        </p:xfrm>
        <a:graphic>
          <a:graphicData uri="http://schemas.openxmlformats.org/drawingml/2006/table">
            <a:tbl>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94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2021-22 Expected Family Contribution ( EFC)</a:t>
                      </a:r>
                    </a:p>
                  </a:txBody>
                  <a:tcPr marT="45756" marB="457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AFE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Maximum Annual                      Higher Education Grant Award</a:t>
                      </a:r>
                    </a:p>
                  </a:txBody>
                  <a:tcPr marT="45756" marB="457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AFE6">
                        <a:alpha val="50000"/>
                      </a:srgbClr>
                    </a:solidFill>
                  </a:tcPr>
                </a:tc>
                <a:extLst>
                  <a:ext uri="{0D108BD9-81ED-4DB2-BD59-A6C34878D82A}">
                    <a16:rowId xmlns="" xmlns:a16="http://schemas.microsoft.com/office/drawing/2014/main" val="10000"/>
                  </a:ext>
                </a:extLst>
              </a:tr>
              <a:tr h="5401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0 -12,000</a:t>
                      </a:r>
                    </a:p>
                  </a:txBody>
                  <a:tcPr marT="45756" marB="457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$3,000</a:t>
                      </a:r>
                    </a:p>
                  </a:txBody>
                  <a:tcPr marT="45756" marB="457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65552" name="Picture 2" descr="A close up of a sign&#10;&#10;Description automatically generated">
            <a:extLst>
              <a:ext uri="{FF2B5EF4-FFF2-40B4-BE49-F238E27FC236}">
                <a16:creationId xmlns="" xmlns:a16="http://schemas.microsoft.com/office/drawing/2014/main" id="{237B42EF-A8BE-42AB-B8C0-E01D8D537C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0" y="1"/>
            <a:ext cx="29718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3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8">
            <a:extLst>
              <a:ext uri="{FF2B5EF4-FFF2-40B4-BE49-F238E27FC236}">
                <a16:creationId xmlns="" xmlns:a16="http://schemas.microsoft.com/office/drawing/2014/main" id="{23081E96-69C9-46FD-8D22-C9AFC9CEDA11}"/>
              </a:ext>
            </a:extLst>
          </p:cNvPr>
          <p:cNvSpPr txBox="1">
            <a:spLocks noChangeArrowheads="1"/>
          </p:cNvSpPr>
          <p:nvPr/>
        </p:nvSpPr>
        <p:spPr bwMode="auto">
          <a:xfrm>
            <a:off x="1790700" y="1905000"/>
            <a:ext cx="8610600" cy="4985980"/>
          </a:xfrm>
          <a:prstGeom prst="rect">
            <a:avLst/>
          </a:prstGeom>
          <a:noFill/>
          <a:ln>
            <a:noFill/>
          </a:ln>
        </p:spPr>
        <p:txBody>
          <a:bodyPr wrap="square">
            <a:spAutoFit/>
          </a:bodyPr>
          <a:lstStyle>
            <a:lvl1pPr>
              <a:spcBef>
                <a:spcPct val="20000"/>
              </a:spcBef>
              <a:buClr>
                <a:srgbClr val="CC6600"/>
              </a:buClr>
              <a:buChar char="•"/>
              <a:defRPr sz="32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CC6600"/>
              </a:buClr>
              <a:buChar char="–"/>
              <a:defRPr sz="28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CC6600"/>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CC6600"/>
              </a:buClr>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marL="457200" indent="-457200" eaLnBrk="1" hangingPunct="1">
              <a:spcBef>
                <a:spcPts val="0"/>
              </a:spcBef>
              <a:spcAft>
                <a:spcPts val="1200"/>
              </a:spcAft>
              <a:buClr>
                <a:srgbClr val="0058A9"/>
              </a:buClr>
              <a:defRPr/>
            </a:pPr>
            <a:r>
              <a:rPr lang="en-US" altLang="en-US" sz="2400" b="0" dirty="0"/>
              <a:t>Block grant given to public 4-year, public 2-year, private non-profit, and career and vocational centers for their part-time students </a:t>
            </a:r>
          </a:p>
          <a:p>
            <a:pPr marL="457200" indent="-457200" eaLnBrk="1" hangingPunct="1">
              <a:spcBef>
                <a:spcPts val="0"/>
              </a:spcBef>
              <a:spcAft>
                <a:spcPts val="1200"/>
              </a:spcAft>
              <a:buClr>
                <a:srgbClr val="0058A9"/>
              </a:buClr>
              <a:defRPr/>
            </a:pPr>
            <a:r>
              <a:rPr lang="en-US" altLang="en-US" sz="2400" b="0" dirty="0"/>
              <a:t>$247 a credit hour for 20-21 at non-public colleges</a:t>
            </a:r>
          </a:p>
          <a:p>
            <a:pPr marL="457200" indent="-457200" eaLnBrk="1" hangingPunct="1">
              <a:spcBef>
                <a:spcPts val="0"/>
              </a:spcBef>
              <a:spcAft>
                <a:spcPts val="1200"/>
              </a:spcAft>
              <a:buClr>
                <a:srgbClr val="0058A9"/>
              </a:buClr>
              <a:defRPr/>
            </a:pPr>
            <a:r>
              <a:rPr lang="en-US" altLang="en-US" sz="2400" b="0" dirty="0"/>
              <a:t>Students must be enrolled 3-11 hours to be eligible for HEAPS part-time</a:t>
            </a:r>
          </a:p>
          <a:p>
            <a:pPr marL="457200" indent="-457200" eaLnBrk="1" hangingPunct="1">
              <a:spcBef>
                <a:spcPts val="0"/>
              </a:spcBef>
              <a:spcAft>
                <a:spcPts val="1200"/>
              </a:spcAft>
              <a:buClr>
                <a:srgbClr val="0058A9"/>
              </a:buClr>
              <a:defRPr/>
            </a:pPr>
            <a:r>
              <a:rPr lang="en-US" altLang="en-US" sz="2400" b="0" dirty="0"/>
              <a:t>Students must have a 2.0 cum GPA and meet SAP</a:t>
            </a:r>
          </a:p>
          <a:p>
            <a:pPr marL="457200" indent="-457200" eaLnBrk="1" hangingPunct="1">
              <a:spcBef>
                <a:spcPts val="0"/>
              </a:spcBef>
              <a:spcAft>
                <a:spcPts val="1200"/>
              </a:spcAft>
              <a:buClr>
                <a:srgbClr val="0058A9"/>
              </a:buClr>
              <a:defRPr/>
            </a:pPr>
            <a:r>
              <a:rPr lang="en-US" altLang="en-US" sz="2400" b="0" dirty="0"/>
              <a:t>Contact college/vocational school for application</a:t>
            </a:r>
          </a:p>
          <a:p>
            <a:pPr marL="1200150" lvl="1" indent="-457200">
              <a:spcBef>
                <a:spcPts val="0"/>
              </a:spcBef>
              <a:spcAft>
                <a:spcPts val="1200"/>
              </a:spcAft>
              <a:buClr>
                <a:srgbClr val="0058A9"/>
              </a:buClr>
              <a:defRPr/>
            </a:pPr>
            <a:r>
              <a:rPr lang="en-US" altLang="en-US" sz="2000" b="0" dirty="0"/>
              <a:t>FAFSA required</a:t>
            </a:r>
          </a:p>
          <a:p>
            <a:pPr eaLnBrk="1" hangingPunct="1">
              <a:spcBef>
                <a:spcPct val="50000"/>
              </a:spcBef>
              <a:buClrTx/>
              <a:buFontTx/>
              <a:buNone/>
              <a:defRPr/>
            </a:pPr>
            <a:endParaRPr lang="en-US" altLang="en-US" sz="2800" b="0" dirty="0"/>
          </a:p>
        </p:txBody>
      </p:sp>
      <p:pic>
        <p:nvPicPr>
          <p:cNvPr id="69635" name="Picture 2" descr="A picture containing drawing&#10;&#10;Description automatically generated">
            <a:extLst>
              <a:ext uri="{FF2B5EF4-FFF2-40B4-BE49-F238E27FC236}">
                <a16:creationId xmlns="" xmlns:a16="http://schemas.microsoft.com/office/drawing/2014/main" id="{A4C63600-E50F-4E7F-8258-F244FD5FA9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285" y="199749"/>
            <a:ext cx="3794681" cy="163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095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8">
            <a:extLst>
              <a:ext uri="{FF2B5EF4-FFF2-40B4-BE49-F238E27FC236}">
                <a16:creationId xmlns="" xmlns:a16="http://schemas.microsoft.com/office/drawing/2014/main" id="{B27F4403-5888-47BF-97F9-CE84B75F8FF8}"/>
              </a:ext>
            </a:extLst>
          </p:cNvPr>
          <p:cNvSpPr txBox="1">
            <a:spLocks noChangeArrowheads="1"/>
          </p:cNvSpPr>
          <p:nvPr/>
        </p:nvSpPr>
        <p:spPr bwMode="auto">
          <a:xfrm>
            <a:off x="1866900" y="1735138"/>
            <a:ext cx="8458200" cy="5539978"/>
          </a:xfrm>
          <a:prstGeom prst="rect">
            <a:avLst/>
          </a:prstGeom>
          <a:noFill/>
          <a:ln w="9525">
            <a:noFill/>
            <a:miter lim="800000"/>
            <a:headEnd/>
            <a:tailEnd/>
          </a:ln>
        </p:spPr>
        <p:txBody>
          <a:bodyPr wrap="square">
            <a:spAutoFit/>
          </a:bodyPr>
          <a:lstStyle/>
          <a:p>
            <a:pPr eaLnBrk="1" hangingPunct="1">
              <a:spcBef>
                <a:spcPts val="0"/>
              </a:spcBef>
              <a:spcAft>
                <a:spcPts val="1200"/>
              </a:spcAft>
              <a:buClr>
                <a:srgbClr val="0058A9"/>
              </a:buClr>
              <a:buFontTx/>
              <a:buChar char="•"/>
              <a:defRPr/>
            </a:pPr>
            <a:r>
              <a:rPr lang="en-US" sz="2800">
                <a:latin typeface="+mn-lt"/>
                <a:cs typeface="Arial" charset="0"/>
              </a:rPr>
              <a:t>  Application becomes available on July 1; </a:t>
            </a:r>
          </a:p>
          <a:p>
            <a:pPr eaLnBrk="1" hangingPunct="1">
              <a:spcBef>
                <a:spcPts val="0"/>
              </a:spcBef>
              <a:spcAft>
                <a:spcPts val="1200"/>
              </a:spcAft>
              <a:buClr>
                <a:srgbClr val="0058A9"/>
              </a:buClr>
              <a:buFontTx/>
              <a:buChar char="•"/>
              <a:defRPr/>
            </a:pPr>
            <a:r>
              <a:rPr lang="en-US" sz="2800">
                <a:latin typeface="+mn-lt"/>
                <a:cs typeface="Arial" charset="0"/>
              </a:rPr>
              <a:t>  Can receive up to $2,000 or tuition and fees</a:t>
            </a:r>
          </a:p>
          <a:p>
            <a:pPr eaLnBrk="1" hangingPunct="1">
              <a:spcBef>
                <a:spcPts val="0"/>
              </a:spcBef>
              <a:spcAft>
                <a:spcPts val="1200"/>
              </a:spcAft>
              <a:buClr>
                <a:srgbClr val="0058A9"/>
              </a:buClr>
              <a:buFontTx/>
              <a:buChar char="•"/>
              <a:defRPr/>
            </a:pPr>
            <a:r>
              <a:rPr lang="en-US" sz="2800">
                <a:latin typeface="+mn-lt"/>
                <a:cs typeface="Arial" charset="0"/>
              </a:rPr>
              <a:t>  For Certificate or short-term training programs like     certified medical training, mining, gaming, LPN etc.</a:t>
            </a:r>
          </a:p>
          <a:p>
            <a:pPr>
              <a:spcBef>
                <a:spcPts val="0"/>
              </a:spcBef>
              <a:spcAft>
                <a:spcPts val="1200"/>
              </a:spcAft>
              <a:buClr>
                <a:srgbClr val="0058A9"/>
              </a:buClr>
              <a:buFontTx/>
              <a:buChar char="•"/>
              <a:defRPr/>
            </a:pPr>
            <a:r>
              <a:rPr lang="en-US" sz="2800">
                <a:latin typeface="+mn-lt"/>
                <a:cs typeface="Arial" charset="0"/>
              </a:rPr>
              <a:t>  Must file the FAFSA and complete HEAPS application</a:t>
            </a:r>
          </a:p>
          <a:p>
            <a:pPr>
              <a:spcBef>
                <a:spcPts val="0"/>
              </a:spcBef>
              <a:spcAft>
                <a:spcPts val="1200"/>
              </a:spcAft>
              <a:buClr>
                <a:srgbClr val="0058A9"/>
              </a:buClr>
              <a:buFontTx/>
              <a:buChar char="•"/>
              <a:defRPr/>
            </a:pPr>
            <a:r>
              <a:rPr lang="en-US" sz="2800">
                <a:latin typeface="+mn-lt"/>
                <a:cs typeface="Arial" charset="0"/>
              </a:rPr>
              <a:t>  Contact the college/vocational school for application</a:t>
            </a:r>
          </a:p>
          <a:p>
            <a:pPr eaLnBrk="1" hangingPunct="1">
              <a:spcBef>
                <a:spcPts val="0"/>
              </a:spcBef>
              <a:spcAft>
                <a:spcPts val="1200"/>
              </a:spcAft>
              <a:buFontTx/>
              <a:buChar char="•"/>
              <a:defRPr/>
            </a:pPr>
            <a:endParaRPr lang="en-US" sz="2800">
              <a:latin typeface="+mn-lt"/>
              <a:cs typeface="Arial" charset="0"/>
            </a:endParaRPr>
          </a:p>
          <a:p>
            <a:pPr eaLnBrk="1" hangingPunct="1">
              <a:spcBef>
                <a:spcPct val="50000"/>
              </a:spcBef>
              <a:buFontTx/>
              <a:buChar char="•"/>
              <a:defRPr/>
            </a:pPr>
            <a:endParaRPr lang="en-US" sz="2800">
              <a:latin typeface="+mn-lt"/>
              <a:cs typeface="Arial" charset="0"/>
            </a:endParaRPr>
          </a:p>
        </p:txBody>
      </p:sp>
      <p:pic>
        <p:nvPicPr>
          <p:cNvPr id="2" name="Picture 1" descr="A picture containing drawing&#10;&#10;Description automatically generated">
            <a:extLst>
              <a:ext uri="{FF2B5EF4-FFF2-40B4-BE49-F238E27FC236}">
                <a16:creationId xmlns="" xmlns:a16="http://schemas.microsoft.com/office/drawing/2014/main" id="{8DEDA788-647C-4040-B089-61E556CE919F}"/>
              </a:ext>
            </a:extLst>
          </p:cNvPr>
          <p:cNvPicPr>
            <a:picLocks noChangeAspect="1"/>
          </p:cNvPicPr>
          <p:nvPr/>
        </p:nvPicPr>
        <p:blipFill>
          <a:blip r:embed="rId3"/>
          <a:stretch>
            <a:fillRect/>
          </a:stretch>
        </p:blipFill>
        <p:spPr>
          <a:xfrm>
            <a:off x="4063746" y="194984"/>
            <a:ext cx="4064508" cy="1517398"/>
          </a:xfrm>
          <a:prstGeom prst="rect">
            <a:avLst/>
          </a:prstGeom>
        </p:spPr>
      </p:pic>
    </p:spTree>
    <p:extLst>
      <p:ext uri="{BB962C8B-B14F-4D97-AF65-F5344CB8AC3E}">
        <p14:creationId xmlns:p14="http://schemas.microsoft.com/office/powerpoint/2010/main" val="242260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4173" y="493986"/>
            <a:ext cx="7391400" cy="1104900"/>
          </a:xfrm>
        </p:spPr>
        <p:txBody>
          <a:bodyPr lIns="92075" tIns="46038" rIns="92075" bIns="46038" anchor="b"/>
          <a:lstStyle/>
          <a:p>
            <a:pPr eaLnBrk="1" hangingPunct="1"/>
            <a:r>
              <a:rPr lang="en-US" altLang="en-US" sz="4000" dirty="0">
                <a:solidFill>
                  <a:srgbClr val="0058A9"/>
                </a:solidFill>
              </a:rPr>
              <a:t>Financial Aid Applications</a:t>
            </a:r>
            <a:endParaRPr lang="en-US" altLang="en-US" sz="2800" dirty="0">
              <a:solidFill>
                <a:srgbClr val="0058A9"/>
              </a:solidFill>
            </a:endParaRPr>
          </a:p>
        </p:txBody>
      </p:sp>
      <p:sp>
        <p:nvSpPr>
          <p:cNvPr id="5123" name="Rectangle 3"/>
          <p:cNvSpPr>
            <a:spLocks noGrp="1" noChangeArrowheads="1"/>
          </p:cNvSpPr>
          <p:nvPr>
            <p:ph idx="1"/>
          </p:nvPr>
        </p:nvSpPr>
        <p:spPr>
          <a:xfrm>
            <a:off x="1866900" y="1905000"/>
            <a:ext cx="8686800" cy="4953000"/>
          </a:xfrm>
        </p:spPr>
        <p:txBody>
          <a:bodyPr lIns="92075" tIns="46038" rIns="92075" bIns="46038"/>
          <a:lstStyle/>
          <a:p>
            <a:pPr eaLnBrk="1" hangingPunct="1">
              <a:spcBef>
                <a:spcPts val="0"/>
              </a:spcBef>
              <a:spcAft>
                <a:spcPts val="1800"/>
              </a:spcAft>
              <a:buClr>
                <a:srgbClr val="0058A9"/>
              </a:buClr>
            </a:pPr>
            <a:r>
              <a:rPr lang="en-US" sz="3100" b="0" dirty="0"/>
              <a:t>FAFSA – (Free Application for Federal Student Aid) – </a:t>
            </a:r>
            <a:r>
              <a:rPr lang="en-US" sz="3100" b="0" dirty="0">
                <a:hlinkClick r:id="rId3"/>
              </a:rPr>
              <a:t>www.fafsa.ed.gov</a:t>
            </a:r>
            <a:endParaRPr lang="en-US" sz="3100" b="0" dirty="0"/>
          </a:p>
          <a:p>
            <a:pPr eaLnBrk="1" hangingPunct="1">
              <a:spcBef>
                <a:spcPts val="0"/>
              </a:spcBef>
              <a:spcAft>
                <a:spcPts val="1800"/>
              </a:spcAft>
              <a:buClr>
                <a:srgbClr val="0058A9"/>
              </a:buClr>
            </a:pPr>
            <a:r>
              <a:rPr lang="en-US" sz="3100" b="0" dirty="0"/>
              <a:t>Promise Application – </a:t>
            </a:r>
            <a:r>
              <a:rPr lang="en-US" sz="3100" b="0" dirty="0">
                <a:hlinkClick r:id="rId4"/>
              </a:rPr>
              <a:t>www.collegeforwv.com/promise</a:t>
            </a:r>
            <a:endParaRPr lang="en-US" sz="3100" b="0" dirty="0"/>
          </a:p>
          <a:p>
            <a:pPr eaLnBrk="1" hangingPunct="1">
              <a:spcBef>
                <a:spcPts val="0"/>
              </a:spcBef>
              <a:spcAft>
                <a:spcPts val="1800"/>
              </a:spcAft>
              <a:buClr>
                <a:srgbClr val="0058A9"/>
              </a:buClr>
            </a:pPr>
            <a:r>
              <a:rPr lang="en-US" sz="3100" b="0" dirty="0"/>
              <a:t>WV Invests Application – </a:t>
            </a:r>
            <a:r>
              <a:rPr lang="en-US" sz="3100" b="0" dirty="0">
                <a:hlinkClick r:id="rId5"/>
              </a:rPr>
              <a:t>www.collegeforwv.com/wvinvests</a:t>
            </a:r>
            <a:r>
              <a:rPr lang="en-US" sz="3100" b="0" dirty="0"/>
              <a:t> </a:t>
            </a:r>
          </a:p>
          <a:p>
            <a:pPr eaLnBrk="1" hangingPunct="1">
              <a:spcBef>
                <a:spcPts val="0"/>
              </a:spcBef>
              <a:spcAft>
                <a:spcPts val="1800"/>
              </a:spcAft>
              <a:buClr>
                <a:srgbClr val="0058A9"/>
              </a:buClr>
            </a:pPr>
            <a:r>
              <a:rPr lang="en-US" sz="3100" b="0" dirty="0"/>
              <a:t>Institutional Applications</a:t>
            </a:r>
          </a:p>
          <a:p>
            <a:pPr eaLnBrk="1" hangingPunct="1">
              <a:spcBef>
                <a:spcPts val="0"/>
              </a:spcBef>
              <a:spcAft>
                <a:spcPts val="1800"/>
              </a:spcAft>
              <a:buClr>
                <a:srgbClr val="0058A9"/>
              </a:buClr>
            </a:pPr>
            <a:r>
              <a:rPr lang="en-US" sz="3100" b="0" dirty="0"/>
              <a:t>Private Scholarship Applications</a:t>
            </a:r>
          </a:p>
        </p:txBody>
      </p:sp>
    </p:spTree>
    <p:extLst>
      <p:ext uri="{BB962C8B-B14F-4D97-AF65-F5344CB8AC3E}">
        <p14:creationId xmlns:p14="http://schemas.microsoft.com/office/powerpoint/2010/main" val="798316681"/>
      </p:ext>
    </p:extLst>
  </p:cSld>
  <p:clrMapOvr>
    <a:masterClrMapping/>
  </p:clrMapOvr>
  <p:transition advTm="495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t"/>
          <a:lstStyle/>
          <a:p>
            <a:pPr eaLnBrk="1" hangingPunct="1"/>
            <a:r>
              <a:rPr lang="en-US" sz="4000">
                <a:solidFill>
                  <a:srgbClr val="0058A9"/>
                </a:solidFill>
              </a:rPr>
              <a:t>WWW.FAFSA.GOV</a:t>
            </a:r>
          </a:p>
        </p:txBody>
      </p:sp>
      <p:sp>
        <p:nvSpPr>
          <p:cNvPr id="1029" name="Rectangle 3"/>
          <p:cNvSpPr>
            <a:spLocks noGrp="1" noChangeArrowheads="1"/>
          </p:cNvSpPr>
          <p:nvPr>
            <p:ph sz="half" idx="1"/>
          </p:nvPr>
        </p:nvSpPr>
        <p:spPr>
          <a:xfrm>
            <a:off x="909186" y="1409398"/>
            <a:ext cx="4800600" cy="4525963"/>
          </a:xfrm>
        </p:spPr>
        <p:txBody>
          <a:bodyPr vert="horz" lIns="91440" tIns="45720" rIns="91440" bIns="45720" rtlCol="0" anchor="t">
            <a:normAutofit/>
          </a:bodyPr>
          <a:lstStyle/>
          <a:p>
            <a:pPr>
              <a:buClr>
                <a:srgbClr val="0058A9"/>
              </a:buClr>
              <a:buFont typeface="Arial" pitchFamily="34" charset="0"/>
              <a:buChar char="•"/>
              <a:defRPr/>
            </a:pPr>
            <a:r>
              <a:rPr lang="en-US" sz="3200" b="0" dirty="0">
                <a:latin typeface="Arial"/>
                <a:cs typeface="Arial"/>
              </a:rPr>
              <a:t>Available:</a:t>
            </a:r>
            <a:r>
              <a:rPr lang="en-US" sz="3200" dirty="0">
                <a:latin typeface="Arial"/>
                <a:cs typeface="Arial"/>
              </a:rPr>
              <a:t> </a:t>
            </a:r>
            <a:endParaRPr lang="en-US" b="0"/>
          </a:p>
          <a:p>
            <a:pPr>
              <a:buClr>
                <a:srgbClr val="0058A9"/>
              </a:buClr>
              <a:buFont typeface="Arial" pitchFamily="34" charset="0"/>
              <a:buChar char="•"/>
              <a:defRPr/>
            </a:pPr>
            <a:r>
              <a:rPr lang="en-US" sz="2800" b="0" dirty="0">
                <a:latin typeface="Arial"/>
                <a:cs typeface="Arial"/>
              </a:rPr>
              <a:t>October 1, 2021</a:t>
            </a:r>
            <a:endParaRPr lang="en-US" sz="2800" b="0">
              <a:cs typeface="Arial"/>
            </a:endParaRPr>
          </a:p>
          <a:p>
            <a:pPr>
              <a:buClr>
                <a:srgbClr val="0058A9"/>
              </a:buClr>
              <a:buFont typeface="Arial" pitchFamily="34" charset="0"/>
              <a:buChar char="•"/>
              <a:defRPr/>
            </a:pPr>
            <a:r>
              <a:rPr lang="en-US" sz="3200" b="0" dirty="0">
                <a:latin typeface="Arial"/>
                <a:cs typeface="Arial"/>
              </a:rPr>
              <a:t>Promise deadline</a:t>
            </a:r>
            <a:r>
              <a:rPr lang="en-US" sz="3200" dirty="0">
                <a:latin typeface="Arial"/>
                <a:cs typeface="Arial"/>
              </a:rPr>
              <a:t>  </a:t>
            </a:r>
          </a:p>
          <a:p>
            <a:pPr>
              <a:buClr>
                <a:srgbClr val="0058A9"/>
              </a:buClr>
              <a:buFont typeface="Arial" pitchFamily="34" charset="0"/>
              <a:buChar char="•"/>
              <a:defRPr/>
            </a:pPr>
            <a:r>
              <a:rPr lang="en-US" sz="3200" b="0" dirty="0">
                <a:latin typeface="Arial"/>
                <a:cs typeface="Arial"/>
              </a:rPr>
              <a:t>March 1, 2022</a:t>
            </a:r>
            <a:endParaRPr lang="en-US"/>
          </a:p>
          <a:p>
            <a:pPr eaLnBrk="1" fontAlgn="auto" hangingPunct="1">
              <a:spcAft>
                <a:spcPts val="0"/>
              </a:spcAft>
              <a:buClr>
                <a:srgbClr val="0058A9"/>
              </a:buClr>
              <a:buFont typeface="Arial" pitchFamily="34" charset="0"/>
              <a:buChar char="•"/>
              <a:defRPr/>
            </a:pPr>
            <a:r>
              <a:rPr lang="en-US" sz="3200" b="0" dirty="0"/>
              <a:t>WV State Grant deadline April 15, 2022</a:t>
            </a:r>
          </a:p>
          <a:p>
            <a:pPr eaLnBrk="1" fontAlgn="auto" hangingPunct="1">
              <a:spcAft>
                <a:spcPts val="0"/>
              </a:spcAft>
              <a:buClr>
                <a:srgbClr val="0058A9"/>
              </a:buClr>
              <a:buFont typeface="Arial" pitchFamily="34" charset="0"/>
              <a:buChar char="•"/>
              <a:defRPr/>
            </a:pPr>
            <a:r>
              <a:rPr lang="en-US" sz="3200" b="0" dirty="0"/>
              <a:t>WV Invests priority deadline April 15, 2022</a:t>
            </a:r>
          </a:p>
          <a:p>
            <a:pPr eaLnBrk="1" fontAlgn="auto" hangingPunct="1">
              <a:spcAft>
                <a:spcPts val="0"/>
              </a:spcAft>
              <a:buNone/>
              <a:defRPr/>
            </a:pPr>
            <a:endParaRPr lang="en-US" dirty="0"/>
          </a:p>
        </p:txBody>
      </p:sp>
      <p:pic>
        <p:nvPicPr>
          <p:cNvPr id="3" name="Picture 2"/>
          <p:cNvPicPr>
            <a:picLocks noChangeAspect="1"/>
          </p:cNvPicPr>
          <p:nvPr/>
        </p:nvPicPr>
        <p:blipFill>
          <a:blip r:embed="rId3"/>
          <a:stretch>
            <a:fillRect/>
          </a:stretch>
        </p:blipFill>
        <p:spPr>
          <a:xfrm>
            <a:off x="9306387" y="4800600"/>
            <a:ext cx="1333500" cy="1333500"/>
          </a:xfrm>
          <a:prstGeom prst="rect">
            <a:avLst/>
          </a:prstGeom>
        </p:spPr>
      </p:pic>
      <p:pic>
        <p:nvPicPr>
          <p:cNvPr id="2" name="Picture 1">
            <a:extLst>
              <a:ext uri="{FF2B5EF4-FFF2-40B4-BE49-F238E27FC236}">
                <a16:creationId xmlns="" xmlns:a16="http://schemas.microsoft.com/office/drawing/2014/main" id="{BE0D90A6-9753-44E8-8157-9209EB6CF94F}"/>
              </a:ext>
            </a:extLst>
          </p:cNvPr>
          <p:cNvPicPr>
            <a:picLocks noChangeAspect="1"/>
          </p:cNvPicPr>
          <p:nvPr/>
        </p:nvPicPr>
        <p:blipFill rotWithShape="1">
          <a:blip r:embed="rId4"/>
          <a:srcRect l="277" t="15927" r="25834" b="26297"/>
          <a:stretch/>
        </p:blipFill>
        <p:spPr>
          <a:xfrm>
            <a:off x="5715001" y="1219200"/>
            <a:ext cx="4632955" cy="2613820"/>
          </a:xfrm>
          <a:prstGeom prst="rect">
            <a:avLst/>
          </a:prstGeom>
        </p:spPr>
      </p:pic>
    </p:spTree>
    <p:extLst>
      <p:ext uri="{BB962C8B-B14F-4D97-AF65-F5344CB8AC3E}">
        <p14:creationId xmlns:p14="http://schemas.microsoft.com/office/powerpoint/2010/main" val="27033952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rtlCol="0">
            <a:normAutofit/>
          </a:bodyPr>
          <a:lstStyle/>
          <a:p>
            <a:pPr eaLnBrk="1" fontAlgn="auto" hangingPunct="1">
              <a:spcAft>
                <a:spcPts val="0"/>
              </a:spcAft>
              <a:defRPr/>
            </a:pPr>
            <a:r>
              <a:rPr lang="en-US">
                <a:solidFill>
                  <a:srgbClr val="0058A9"/>
                </a:solidFill>
              </a:rPr>
              <a:t>The FAFSA –</a:t>
            </a:r>
            <a:br>
              <a:rPr lang="en-US">
                <a:solidFill>
                  <a:srgbClr val="0058A9"/>
                </a:solidFill>
              </a:rPr>
            </a:br>
            <a:r>
              <a:rPr lang="en-US">
                <a:solidFill>
                  <a:srgbClr val="0058A9"/>
                </a:solidFill>
              </a:rPr>
              <a:t>	A Five Step Process</a:t>
            </a:r>
          </a:p>
        </p:txBody>
      </p:sp>
      <p:sp>
        <p:nvSpPr>
          <p:cNvPr id="7171" name="Rectangle 3"/>
          <p:cNvSpPr>
            <a:spLocks noGrp="1" noChangeArrowheads="1"/>
          </p:cNvSpPr>
          <p:nvPr>
            <p:ph idx="1"/>
          </p:nvPr>
        </p:nvSpPr>
        <p:spPr/>
        <p:txBody>
          <a:bodyPr/>
          <a:lstStyle/>
          <a:p>
            <a:pPr eaLnBrk="1" hangingPunct="1">
              <a:buNone/>
            </a:pPr>
            <a:r>
              <a:rPr lang="en-US" b="0">
                <a:ea typeface="ＭＳ Ｐゴシック"/>
              </a:rPr>
              <a:t>Section 1 –  Student Information</a:t>
            </a:r>
          </a:p>
          <a:p>
            <a:pPr eaLnBrk="1" hangingPunct="1">
              <a:lnSpc>
                <a:spcPct val="150000"/>
              </a:lnSpc>
              <a:buFont typeface="Wingdings" pitchFamily="2" charset="2"/>
              <a:buNone/>
            </a:pPr>
            <a:r>
              <a:rPr lang="en-US" b="0">
                <a:ea typeface="ＭＳ Ｐゴシック"/>
              </a:rPr>
              <a:t>Section 2 – Student Dependency Status</a:t>
            </a:r>
          </a:p>
          <a:p>
            <a:pPr eaLnBrk="1" hangingPunct="1">
              <a:lnSpc>
                <a:spcPct val="150000"/>
              </a:lnSpc>
              <a:buFont typeface="Wingdings" pitchFamily="2" charset="2"/>
              <a:buNone/>
            </a:pPr>
            <a:r>
              <a:rPr lang="en-US" b="0">
                <a:ea typeface="ＭＳ Ｐゴシック"/>
              </a:rPr>
              <a:t>Section 3 – Parental Information</a:t>
            </a:r>
          </a:p>
          <a:p>
            <a:pPr eaLnBrk="1" hangingPunct="1">
              <a:lnSpc>
                <a:spcPct val="150000"/>
              </a:lnSpc>
              <a:buFont typeface="Wingdings" pitchFamily="2" charset="2"/>
              <a:buNone/>
            </a:pPr>
            <a:r>
              <a:rPr lang="en-US" b="0">
                <a:ea typeface="ＭＳ Ｐゴシック"/>
              </a:rPr>
              <a:t>Section 4 – Student Finances</a:t>
            </a:r>
          </a:p>
          <a:p>
            <a:pPr eaLnBrk="1" hangingPunct="1">
              <a:lnSpc>
                <a:spcPct val="150000"/>
              </a:lnSpc>
              <a:buFont typeface="Wingdings" pitchFamily="2" charset="2"/>
              <a:buNone/>
            </a:pPr>
            <a:r>
              <a:rPr lang="en-US" b="0"/>
              <a:t>Section 5 – List of Schools</a:t>
            </a:r>
          </a:p>
          <a:p>
            <a:pPr eaLnBrk="1" hangingPunct="1">
              <a:lnSpc>
                <a:spcPct val="150000"/>
              </a:lnSpc>
              <a:buFont typeface="Wingdings" pitchFamily="2" charset="2"/>
              <a:buNone/>
            </a:pPr>
            <a:endParaRPr lang="en-US"/>
          </a:p>
          <a:p>
            <a:pPr eaLnBrk="1" hangingPunct="1">
              <a:buFont typeface="Wingdings" pitchFamily="2" charset="2"/>
              <a:buNone/>
            </a:pPr>
            <a:endParaRPr lang="en-US"/>
          </a:p>
        </p:txBody>
      </p:sp>
    </p:spTree>
    <p:extLst>
      <p:ext uri="{BB962C8B-B14F-4D97-AF65-F5344CB8AC3E}">
        <p14:creationId xmlns:p14="http://schemas.microsoft.com/office/powerpoint/2010/main" val="34617130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a:solidFill>
                  <a:srgbClr val="0058A9"/>
                </a:solidFill>
              </a:rPr>
              <a:t>How is Dependency Determined?</a:t>
            </a:r>
          </a:p>
        </p:txBody>
      </p:sp>
      <p:sp>
        <p:nvSpPr>
          <p:cNvPr id="8195" name="Rectangle 3"/>
          <p:cNvSpPr>
            <a:spLocks noGrp="1" noChangeArrowheads="1"/>
          </p:cNvSpPr>
          <p:nvPr>
            <p:ph sz="half" idx="1"/>
          </p:nvPr>
        </p:nvSpPr>
        <p:spPr/>
        <p:txBody>
          <a:bodyPr/>
          <a:lstStyle/>
          <a:p>
            <a:pPr eaLnBrk="1" hangingPunct="1">
              <a:lnSpc>
                <a:spcPct val="95000"/>
              </a:lnSpc>
              <a:spcBef>
                <a:spcPct val="30000"/>
              </a:spcBef>
              <a:buClr>
                <a:srgbClr val="0058A9"/>
              </a:buClr>
            </a:pPr>
            <a:r>
              <a:rPr lang="en-US" sz="2400" b="0"/>
              <a:t>At least 24 years old by December 31st of the year preceding the award year;</a:t>
            </a:r>
          </a:p>
          <a:p>
            <a:pPr eaLnBrk="1" hangingPunct="1">
              <a:lnSpc>
                <a:spcPct val="95000"/>
              </a:lnSpc>
              <a:spcBef>
                <a:spcPct val="30000"/>
              </a:spcBef>
              <a:buClr>
                <a:srgbClr val="0058A9"/>
              </a:buClr>
            </a:pPr>
            <a:r>
              <a:rPr lang="en-US" sz="2400" b="0"/>
              <a:t>Graduate or professional student;</a:t>
            </a:r>
          </a:p>
          <a:p>
            <a:pPr eaLnBrk="1" hangingPunct="1">
              <a:lnSpc>
                <a:spcPct val="95000"/>
              </a:lnSpc>
              <a:spcBef>
                <a:spcPct val="30000"/>
              </a:spcBef>
              <a:buClr>
                <a:srgbClr val="0058A9"/>
              </a:buClr>
            </a:pPr>
            <a:r>
              <a:rPr lang="en-US" sz="2400" b="0"/>
              <a:t>Married;</a:t>
            </a:r>
          </a:p>
          <a:p>
            <a:pPr eaLnBrk="1" hangingPunct="1">
              <a:lnSpc>
                <a:spcPct val="95000"/>
              </a:lnSpc>
              <a:spcBef>
                <a:spcPct val="30000"/>
              </a:spcBef>
              <a:buClr>
                <a:srgbClr val="0058A9"/>
              </a:buClr>
            </a:pPr>
            <a:r>
              <a:rPr lang="en-US" sz="2400" b="0"/>
              <a:t>Has legal dependents other than a spouse;</a:t>
            </a:r>
          </a:p>
          <a:p>
            <a:pPr eaLnBrk="1" hangingPunct="1">
              <a:lnSpc>
                <a:spcPct val="95000"/>
              </a:lnSpc>
              <a:spcBef>
                <a:spcPct val="30000"/>
              </a:spcBef>
              <a:buClr>
                <a:srgbClr val="0058A9"/>
              </a:buClr>
            </a:pPr>
            <a:r>
              <a:rPr lang="en-US" sz="2400" b="0"/>
              <a:t>Both parents deceased or ward of the court;</a:t>
            </a:r>
          </a:p>
          <a:p>
            <a:pPr eaLnBrk="1" hangingPunct="1">
              <a:lnSpc>
                <a:spcPct val="95000"/>
              </a:lnSpc>
              <a:spcBef>
                <a:spcPct val="30000"/>
              </a:spcBef>
              <a:buFont typeface="Wingdings" pitchFamily="2" charset="2"/>
              <a:buNone/>
            </a:pPr>
            <a:endParaRPr lang="en-US" sz="2400"/>
          </a:p>
          <a:p>
            <a:pPr eaLnBrk="1" hangingPunct="1">
              <a:lnSpc>
                <a:spcPct val="90000"/>
              </a:lnSpc>
            </a:pPr>
            <a:endParaRPr lang="en-US" sz="2400"/>
          </a:p>
        </p:txBody>
      </p:sp>
      <p:sp>
        <p:nvSpPr>
          <p:cNvPr id="8196" name="Rectangle 4"/>
          <p:cNvSpPr>
            <a:spLocks noGrp="1" noChangeArrowheads="1"/>
          </p:cNvSpPr>
          <p:nvPr>
            <p:ph sz="half" idx="2"/>
          </p:nvPr>
        </p:nvSpPr>
        <p:spPr/>
        <p:txBody>
          <a:bodyPr/>
          <a:lstStyle/>
          <a:p>
            <a:pPr eaLnBrk="1" hangingPunct="1">
              <a:lnSpc>
                <a:spcPct val="95000"/>
              </a:lnSpc>
              <a:spcBef>
                <a:spcPct val="30000"/>
              </a:spcBef>
              <a:buClr>
                <a:srgbClr val="0058A9"/>
              </a:buClr>
            </a:pPr>
            <a:r>
              <a:rPr lang="en-US" sz="2400" b="0"/>
              <a:t>Veteran or active duty for purpose other than training of the U.S. Armed Forces; or</a:t>
            </a:r>
          </a:p>
          <a:p>
            <a:pPr eaLnBrk="1" hangingPunct="1">
              <a:lnSpc>
                <a:spcPct val="95000"/>
              </a:lnSpc>
              <a:spcBef>
                <a:spcPct val="30000"/>
              </a:spcBef>
              <a:buClr>
                <a:srgbClr val="0058A9"/>
              </a:buClr>
            </a:pPr>
            <a:r>
              <a:rPr lang="en-US" sz="2400" b="0"/>
              <a:t>Foster care, emancipated minor, legal guardianship;</a:t>
            </a:r>
          </a:p>
          <a:p>
            <a:pPr eaLnBrk="1" hangingPunct="1">
              <a:lnSpc>
                <a:spcPct val="95000"/>
              </a:lnSpc>
              <a:spcBef>
                <a:spcPct val="30000"/>
              </a:spcBef>
              <a:buClr>
                <a:srgbClr val="0058A9"/>
              </a:buClr>
            </a:pPr>
            <a:r>
              <a:rPr lang="en-US" sz="2400" b="0"/>
              <a:t>Homeless or unaccompanied youth.</a:t>
            </a:r>
          </a:p>
          <a:p>
            <a:pPr eaLnBrk="1" hangingPunct="1"/>
            <a:endParaRPr lang="en-US" sz="2400" b="0"/>
          </a:p>
        </p:txBody>
      </p:sp>
    </p:spTree>
    <p:extLst>
      <p:ext uri="{BB962C8B-B14F-4D97-AF65-F5344CB8AC3E}">
        <p14:creationId xmlns:p14="http://schemas.microsoft.com/office/powerpoint/2010/main" val="14022313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a:solidFill>
                  <a:srgbClr val="0058A9"/>
                </a:solidFill>
              </a:rPr>
              <a:t>Frequent FAFSA Errors</a:t>
            </a:r>
          </a:p>
        </p:txBody>
      </p:sp>
      <p:sp>
        <p:nvSpPr>
          <p:cNvPr id="10243" name="Rectangle 3"/>
          <p:cNvSpPr>
            <a:spLocks noGrp="1" noChangeArrowheads="1"/>
          </p:cNvSpPr>
          <p:nvPr>
            <p:ph idx="1"/>
          </p:nvPr>
        </p:nvSpPr>
        <p:spPr>
          <a:xfrm>
            <a:off x="1981200" y="1447801"/>
            <a:ext cx="8229600" cy="4221163"/>
          </a:xfrm>
        </p:spPr>
        <p:txBody>
          <a:bodyPr/>
          <a:lstStyle/>
          <a:p>
            <a:pPr eaLnBrk="1" hangingPunct="1">
              <a:spcBef>
                <a:spcPct val="30000"/>
              </a:spcBef>
              <a:buClr>
                <a:srgbClr val="0058A9"/>
              </a:buClr>
            </a:pPr>
            <a:r>
              <a:rPr lang="en-US" b="0"/>
              <a:t>Social Security Number</a:t>
            </a:r>
          </a:p>
          <a:p>
            <a:pPr eaLnBrk="1" hangingPunct="1">
              <a:spcBef>
                <a:spcPct val="30000"/>
              </a:spcBef>
              <a:buClr>
                <a:srgbClr val="0058A9"/>
              </a:buClr>
            </a:pPr>
            <a:r>
              <a:rPr lang="en-US" b="0"/>
              <a:t>Parent Information</a:t>
            </a:r>
          </a:p>
          <a:p>
            <a:pPr eaLnBrk="1" hangingPunct="1">
              <a:spcBef>
                <a:spcPct val="35000"/>
              </a:spcBef>
              <a:buClr>
                <a:srgbClr val="0058A9"/>
              </a:buClr>
            </a:pPr>
            <a:r>
              <a:rPr lang="en-US" b="0"/>
              <a:t>Untaxed income</a:t>
            </a:r>
          </a:p>
          <a:p>
            <a:pPr eaLnBrk="1" hangingPunct="1">
              <a:spcBef>
                <a:spcPct val="35000"/>
              </a:spcBef>
              <a:buClr>
                <a:srgbClr val="0058A9"/>
              </a:buClr>
            </a:pPr>
            <a:r>
              <a:rPr lang="en-US" b="0"/>
              <a:t>U.S. income taxes paid </a:t>
            </a:r>
          </a:p>
          <a:p>
            <a:pPr eaLnBrk="1" hangingPunct="1">
              <a:spcBef>
                <a:spcPct val="35000"/>
              </a:spcBef>
              <a:buClr>
                <a:srgbClr val="0058A9"/>
              </a:buClr>
            </a:pPr>
            <a:r>
              <a:rPr lang="en-US" b="0"/>
              <a:t>Household size</a:t>
            </a:r>
          </a:p>
          <a:p>
            <a:pPr eaLnBrk="1" hangingPunct="1">
              <a:spcBef>
                <a:spcPct val="35000"/>
              </a:spcBef>
              <a:buClr>
                <a:srgbClr val="0058A9"/>
              </a:buClr>
            </a:pPr>
            <a:r>
              <a:rPr lang="en-US" b="0"/>
              <a:t>Number in postsecondary education</a:t>
            </a:r>
          </a:p>
          <a:p>
            <a:pPr eaLnBrk="1" hangingPunct="1">
              <a:spcBef>
                <a:spcPct val="35000"/>
              </a:spcBef>
              <a:buClr>
                <a:srgbClr val="0058A9"/>
              </a:buClr>
            </a:pPr>
            <a:r>
              <a:rPr lang="en-US" b="0"/>
              <a:t>FAFSA Year</a:t>
            </a:r>
          </a:p>
          <a:p>
            <a:pPr eaLnBrk="1" hangingPunct="1">
              <a:spcBef>
                <a:spcPct val="35000"/>
              </a:spcBef>
              <a:buFont typeface="Wingdings" pitchFamily="2" charset="2"/>
              <a:buNone/>
            </a:pPr>
            <a:endParaRPr lang="en-US"/>
          </a:p>
          <a:p>
            <a:pPr eaLnBrk="1" hangingPunct="1"/>
            <a:endParaRPr lang="en-US"/>
          </a:p>
        </p:txBody>
      </p:sp>
    </p:spTree>
    <p:extLst>
      <p:ext uri="{BB962C8B-B14F-4D97-AF65-F5344CB8AC3E}">
        <p14:creationId xmlns:p14="http://schemas.microsoft.com/office/powerpoint/2010/main" val="38820593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sz="4000">
                <a:solidFill>
                  <a:srgbClr val="0058A9"/>
                </a:solidFill>
                <a:cs typeface="Times New Roman" pitchFamily="18" charset="0"/>
              </a:rPr>
              <a:t>IRS Link to FAFSA</a:t>
            </a:r>
          </a:p>
        </p:txBody>
      </p:sp>
      <p:sp>
        <p:nvSpPr>
          <p:cNvPr id="11267" name="Rectangle 1027"/>
          <p:cNvSpPr>
            <a:spLocks noGrp="1" noChangeArrowheads="1"/>
          </p:cNvSpPr>
          <p:nvPr>
            <p:ph idx="1"/>
          </p:nvPr>
        </p:nvSpPr>
        <p:spPr>
          <a:xfrm>
            <a:off x="1828800" y="1828800"/>
            <a:ext cx="8305800" cy="4419600"/>
          </a:xfrm>
        </p:spPr>
        <p:txBody>
          <a:bodyPr/>
          <a:lstStyle/>
          <a:p>
            <a:pPr eaLnBrk="1" hangingPunct="1">
              <a:lnSpc>
                <a:spcPct val="90000"/>
              </a:lnSpc>
              <a:spcBef>
                <a:spcPts val="0"/>
              </a:spcBef>
              <a:spcAft>
                <a:spcPts val="1200"/>
              </a:spcAft>
              <a:buClr>
                <a:srgbClr val="0058A9"/>
              </a:buClr>
            </a:pPr>
            <a:r>
              <a:rPr lang="en-US" b="0" dirty="0"/>
              <a:t>Available October for 2022-2023</a:t>
            </a:r>
          </a:p>
          <a:p>
            <a:pPr eaLnBrk="1" hangingPunct="1">
              <a:lnSpc>
                <a:spcPct val="90000"/>
              </a:lnSpc>
              <a:spcBef>
                <a:spcPts val="0"/>
              </a:spcBef>
              <a:spcAft>
                <a:spcPts val="1200"/>
              </a:spcAft>
              <a:buClr>
                <a:srgbClr val="0058A9"/>
              </a:buClr>
            </a:pPr>
            <a:r>
              <a:rPr lang="en-US" b="0" dirty="0"/>
              <a:t>Allow applicants and parents of dependent applicants to transfer 2020 tax return information from an IRS Web site directly into their FAFSA</a:t>
            </a:r>
          </a:p>
          <a:p>
            <a:pPr eaLnBrk="1" hangingPunct="1">
              <a:lnSpc>
                <a:spcPct val="90000"/>
              </a:lnSpc>
              <a:spcBef>
                <a:spcPts val="0"/>
              </a:spcBef>
              <a:spcAft>
                <a:spcPts val="1200"/>
              </a:spcAft>
              <a:buClr>
                <a:srgbClr val="0058A9"/>
              </a:buClr>
            </a:pPr>
            <a:r>
              <a:rPr lang="en-US" b="0" dirty="0"/>
              <a:t>Income from IRS will be masked and won’t be able to be changed</a:t>
            </a:r>
          </a:p>
          <a:p>
            <a:pPr eaLnBrk="1" hangingPunct="1">
              <a:lnSpc>
                <a:spcPct val="90000"/>
              </a:lnSpc>
              <a:spcBef>
                <a:spcPts val="0"/>
              </a:spcBef>
            </a:pPr>
            <a:endParaRPr lang="en-US" b="0" dirty="0"/>
          </a:p>
        </p:txBody>
      </p:sp>
    </p:spTree>
    <p:extLst>
      <p:ext uri="{BB962C8B-B14F-4D97-AF65-F5344CB8AC3E}">
        <p14:creationId xmlns:p14="http://schemas.microsoft.com/office/powerpoint/2010/main" val="17925642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a:solidFill>
                  <a:srgbClr val="0058A9"/>
                </a:solidFill>
              </a:rPr>
              <a:t>Federal Student Aid ID (FSAID)</a:t>
            </a:r>
            <a:endParaRPr lang="en-US">
              <a:solidFill>
                <a:srgbClr val="0058A9"/>
              </a:solidFill>
            </a:endParaRPr>
          </a:p>
        </p:txBody>
      </p:sp>
      <p:sp>
        <p:nvSpPr>
          <p:cNvPr id="15363" name="Rectangle 3"/>
          <p:cNvSpPr>
            <a:spLocks noGrp="1" noChangeArrowheads="1"/>
          </p:cNvSpPr>
          <p:nvPr>
            <p:ph sz="half" idx="1"/>
          </p:nvPr>
        </p:nvSpPr>
        <p:spPr>
          <a:xfrm>
            <a:off x="1828800" y="1371600"/>
            <a:ext cx="4648200" cy="4800600"/>
          </a:xfrm>
        </p:spPr>
        <p:txBody>
          <a:bodyPr>
            <a:normAutofit/>
          </a:bodyPr>
          <a:lstStyle/>
          <a:p>
            <a:pPr eaLnBrk="1" hangingPunct="1">
              <a:spcBef>
                <a:spcPts val="0"/>
              </a:spcBef>
              <a:spcAft>
                <a:spcPts val="1200"/>
              </a:spcAft>
              <a:buClr>
                <a:srgbClr val="0058A9"/>
              </a:buClr>
            </a:pPr>
            <a:r>
              <a:rPr lang="en-US" b="0"/>
              <a:t>Gives you access to Federal Student Aid online systems</a:t>
            </a:r>
          </a:p>
          <a:p>
            <a:pPr eaLnBrk="1" hangingPunct="1">
              <a:spcBef>
                <a:spcPts val="0"/>
              </a:spcBef>
              <a:spcAft>
                <a:spcPts val="1200"/>
              </a:spcAft>
              <a:buClr>
                <a:srgbClr val="0058A9"/>
              </a:buClr>
            </a:pPr>
            <a:r>
              <a:rPr lang="en-US" b="0"/>
              <a:t>Serves as your electronic signature</a:t>
            </a:r>
          </a:p>
          <a:p>
            <a:pPr eaLnBrk="1" hangingPunct="1">
              <a:spcBef>
                <a:spcPts val="0"/>
              </a:spcBef>
              <a:spcAft>
                <a:spcPts val="1200"/>
              </a:spcAft>
              <a:buClr>
                <a:srgbClr val="0058A9"/>
              </a:buClr>
            </a:pPr>
            <a:r>
              <a:rPr lang="en-US" b="0"/>
              <a:t>Create a username and password to sign and access your FAFSA</a:t>
            </a:r>
          </a:p>
          <a:p>
            <a:pPr eaLnBrk="1" hangingPunct="1">
              <a:spcBef>
                <a:spcPts val="0"/>
              </a:spcBef>
              <a:spcAft>
                <a:spcPts val="1200"/>
              </a:spcAft>
              <a:buClr>
                <a:srgbClr val="0058A9"/>
              </a:buClr>
            </a:pPr>
            <a:r>
              <a:rPr lang="en-US" b="0"/>
              <a:t>Can link your e-mail or cell phone to your ID</a:t>
            </a:r>
            <a:r>
              <a:rPr lang="en-US" sz="1800" b="1" i="1"/>
              <a:t/>
            </a:r>
            <a:br>
              <a:rPr lang="en-US" sz="1800" b="1" i="1"/>
            </a:br>
            <a:r>
              <a:rPr lang="en-US" sz="1800" i="1"/>
              <a:t/>
            </a:r>
            <a:br>
              <a:rPr lang="en-US" sz="1800" i="1"/>
            </a:br>
            <a:endParaRPr lang="en-US" sz="1800" i="1"/>
          </a:p>
        </p:txBody>
      </p:sp>
      <p:pic>
        <p:nvPicPr>
          <p:cNvPr id="15367" name="Picture 11"/>
          <p:cNvPicPr>
            <a:picLocks noGrp="1" noChangeAspect="1" noChangeArrowheads="1"/>
          </p:cNvPicPr>
          <p:nvPr>
            <p:ph sz="half" idx="2"/>
          </p:nvPr>
        </p:nvPicPr>
        <p:blipFill>
          <a:blip r:embed="rId3"/>
          <a:srcRect/>
          <a:stretch>
            <a:fillRect/>
          </a:stretch>
        </p:blipFill>
        <p:spPr>
          <a:xfrm>
            <a:off x="6477000" y="1295400"/>
            <a:ext cx="4038600" cy="4038600"/>
          </a:xfrm>
          <a:noFill/>
        </p:spPr>
      </p:pic>
    </p:spTree>
    <p:extLst>
      <p:ext uri="{BB962C8B-B14F-4D97-AF65-F5344CB8AC3E}">
        <p14:creationId xmlns:p14="http://schemas.microsoft.com/office/powerpoint/2010/main" val="332825707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Widescreen</PresentationFormat>
  <Paragraphs>191</Paragraphs>
  <Slides>26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Calibri Light</vt:lpstr>
      <vt:lpstr>Symbol</vt:lpstr>
      <vt:lpstr>Times New Roman</vt:lpstr>
      <vt:lpstr>Wingdings</vt:lpstr>
      <vt:lpstr>Office Theme</vt:lpstr>
      <vt:lpstr>PowerPoint Presentation</vt:lpstr>
      <vt:lpstr>Overview of Financial Aid  Application Process</vt:lpstr>
      <vt:lpstr>Financial Aid Applications</vt:lpstr>
      <vt:lpstr>WWW.FAFSA.GOV</vt:lpstr>
      <vt:lpstr>The FAFSA –  A Five Step Process</vt:lpstr>
      <vt:lpstr>How is Dependency Determined?</vt:lpstr>
      <vt:lpstr>Frequent FAFSA Errors</vt:lpstr>
      <vt:lpstr>IRS Link to FAFSA</vt:lpstr>
      <vt:lpstr>Federal Student Aid ID (FSAID)</vt:lpstr>
      <vt:lpstr>FAFSA ON THE WEB</vt:lpstr>
      <vt:lpstr>Making Corrections</vt:lpstr>
      <vt:lpstr>Verification</vt:lpstr>
      <vt:lpstr>Special Circumstances (Professional Judgment)</vt:lpstr>
      <vt:lpstr>Basic Equation of Need</vt:lpstr>
      <vt:lpstr>Cost of Attendance (varies from school to school)</vt:lpstr>
      <vt:lpstr>Determining the Expected Family Contribution (EFC)</vt:lpstr>
      <vt:lpstr>Federal Programs</vt:lpstr>
      <vt:lpstr>Federal Pell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Jones</dc:creator>
  <cp:lastModifiedBy>Meagan Jones</cp:lastModifiedBy>
  <cp:revision>1</cp:revision>
  <dcterms:created xsi:type="dcterms:W3CDTF">2021-09-14T19:25:03Z</dcterms:created>
  <dcterms:modified xsi:type="dcterms:W3CDTF">2021-09-14T19:25:14Z</dcterms:modified>
</cp:coreProperties>
</file>