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92" r:id="rId2"/>
    <p:sldId id="293" r:id="rId3"/>
    <p:sldId id="294" r:id="rId4"/>
    <p:sldId id="295" r:id="rId5"/>
    <p:sldId id="296" r:id="rId6"/>
    <p:sldId id="297" r:id="rId7"/>
    <p:sldId id="298" r:id="rId8"/>
    <p:sldId id="299" r:id="rId9"/>
    <p:sldId id="359" r:id="rId10"/>
    <p:sldId id="378" r:id="rId11"/>
    <p:sldId id="300" r:id="rId12"/>
    <p:sldId id="301" r:id="rId13"/>
    <p:sldId id="302" r:id="rId14"/>
    <p:sldId id="303" r:id="rId15"/>
    <p:sldId id="304" r:id="rId16"/>
    <p:sldId id="305" r:id="rId17"/>
    <p:sldId id="310" r:id="rId18"/>
    <p:sldId id="321" r:id="rId19"/>
    <p:sldId id="357" r:id="rId20"/>
    <p:sldId id="355" r:id="rId21"/>
    <p:sldId id="311" r:id="rId22"/>
    <p:sldId id="309" r:id="rId23"/>
    <p:sldId id="314" r:id="rId24"/>
    <p:sldId id="31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A9"/>
    <a:srgbClr val="04AFE6"/>
    <a:srgbClr val="EEF3F6"/>
    <a:srgbClr val="265484"/>
    <a:srgbClr val="74457F"/>
    <a:srgbClr val="4294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48"/>
    <p:restoredTop sz="94633"/>
  </p:normalViewPr>
  <p:slideViewPr>
    <p:cSldViewPr snapToGrid="0" snapToObjects="1">
      <p:cViewPr varScale="1">
        <p:scale>
          <a:sx n="70" d="100"/>
          <a:sy n="70" d="100"/>
        </p:scale>
        <p:origin x="9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BA2678-18D2-EB4D-9693-27F295017317}" type="datetimeFigureOut">
              <a:rPr lang="en-US" smtClean="0"/>
              <a:t>9/14/2021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Financial Aid Application Process</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9EE3DE-6C6D-2D4E-B606-CF387061F40E}" type="slidenum">
              <a:rPr lang="en-US" smtClean="0"/>
              <a:t>‹#›</a:t>
            </a:fld>
            <a:endParaRPr lang="en-US"/>
          </a:p>
        </p:txBody>
      </p:sp>
    </p:spTree>
    <p:extLst>
      <p:ext uri="{BB962C8B-B14F-4D97-AF65-F5344CB8AC3E}">
        <p14:creationId xmlns:p14="http://schemas.microsoft.com/office/powerpoint/2010/main" val="990153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89B465-4742-134E-906D-02E28A37BC16}" type="datetimeFigureOut">
              <a:rPr lang="en-US" smtClean="0"/>
              <a:t>9/14/2021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Financial Aid Application Process</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C635C0-F3BF-9A4A-9CF0-2D2028B1A410}" type="slidenum">
              <a:rPr lang="en-US" smtClean="0"/>
              <a:t>‹#›</a:t>
            </a:fld>
            <a:endParaRPr lang="en-US"/>
          </a:p>
        </p:txBody>
      </p:sp>
    </p:spTree>
    <p:extLst>
      <p:ext uri="{BB962C8B-B14F-4D97-AF65-F5344CB8AC3E}">
        <p14:creationId xmlns:p14="http://schemas.microsoft.com/office/powerpoint/2010/main" val="195340209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F9CE2371-C3C9-4470-8BD9-58D45BFE7C4F}" type="slidenum">
              <a:rPr lang="en-US" altLang="en-US" smtClean="0"/>
              <a:pPr/>
              <a:t>1</a:t>
            </a:fld>
            <a:endParaRPr lang="en-US" altLang="en-US"/>
          </a:p>
        </p:txBody>
      </p:sp>
      <p:sp>
        <p:nvSpPr>
          <p:cNvPr id="102403" name="Rectangle 2"/>
          <p:cNvSpPr>
            <a:spLocks noGrp="1" noRot="1" noChangeAspect="1" noChangeArrowheads="1" noTextEdit="1"/>
          </p:cNvSpPr>
          <p:nvPr>
            <p:ph type="sldImg"/>
          </p:nvPr>
        </p:nvSpPr>
        <p:spPr>
          <a:xfrm>
            <a:off x="325438" y="700088"/>
            <a:ext cx="6207125" cy="3492500"/>
          </a:xfrm>
          <a:ln/>
        </p:spPr>
      </p:sp>
      <p:sp>
        <p:nvSpPr>
          <p:cNvPr id="10240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09246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FFE22F79-90BB-41C7-9171-C3BA22D75BF9}" type="slidenum">
              <a:rPr lang="en-US" altLang="en-US" smtClean="0"/>
              <a:pPr/>
              <a:t>15</a:t>
            </a:fld>
            <a:endParaRPr lang="en-US" altLang="en-US"/>
          </a:p>
        </p:txBody>
      </p:sp>
      <p:sp>
        <p:nvSpPr>
          <p:cNvPr id="117763" name="Rectangle 2"/>
          <p:cNvSpPr>
            <a:spLocks noGrp="1" noRot="1" noChangeAspect="1" noChangeArrowheads="1" noTextEdit="1"/>
          </p:cNvSpPr>
          <p:nvPr>
            <p:ph type="sldImg"/>
          </p:nvPr>
        </p:nvSpPr>
        <p:spPr>
          <a:xfrm>
            <a:off x="325438" y="700088"/>
            <a:ext cx="6207125" cy="3492500"/>
          </a:xfrm>
          <a:ln cap="flat"/>
        </p:spPr>
      </p:sp>
      <p:sp>
        <p:nvSpPr>
          <p:cNvPr id="117764" name="Rectangle 3"/>
          <p:cNvSpPr>
            <a:spLocks noGrp="1" noChangeArrowheads="1"/>
          </p:cNvSpPr>
          <p:nvPr>
            <p:ph type="body" idx="1"/>
          </p:nvPr>
        </p:nvSpPr>
        <p:spPr>
          <a:noFill/>
          <a:ln/>
        </p:spPr>
        <p:txBody>
          <a:bodyPr>
            <a:normAutofit fontScale="92500"/>
          </a:bodyPr>
          <a:lstStyle/>
          <a:p>
            <a:r>
              <a:rPr lang="en-US" altLang="en-US"/>
              <a:t>Be sure to use any free scholarship searches to seek portable, private-sector scholarships.  Most of these scholarships do not take income or assets into consideration.</a:t>
            </a:r>
          </a:p>
          <a:p>
            <a:pPr>
              <a:buFont typeface="Wingdings" pitchFamily="2" charset="2"/>
              <a:buChar char="t"/>
            </a:pPr>
            <a:r>
              <a:rPr lang="en-US" altLang="en-US"/>
              <a:t> Check with your high school or local Chamber of Commerce.  They may have a list of local scholarship opportunities.  Often your chances of being selected for local scholarships are much higher than they are for national scholarships.</a:t>
            </a:r>
          </a:p>
          <a:p>
            <a:pPr>
              <a:buFont typeface="Wingdings" pitchFamily="2" charset="2"/>
              <a:buChar char="t"/>
            </a:pPr>
            <a:r>
              <a:rPr lang="en-US" altLang="en-US"/>
              <a:t> Many companies, as well as labor unions, have programs to help pay the cost of postsecondary education for employees, members or their children.</a:t>
            </a:r>
          </a:p>
          <a:p>
            <a:pPr>
              <a:buFont typeface="Wingdings" pitchFamily="2" charset="2"/>
              <a:buChar char="t"/>
            </a:pPr>
            <a:r>
              <a:rPr lang="en-US" altLang="en-US"/>
              <a:t> Don’t overlook aid from organizations connected with your field of interest (for example, the American Medical Association or the National Society of Public Accountants).  These organizations are listed in the U.S. Department of Labor’s Occupational Outlook Handbook and are also listed in various directories of associations available at your public library.</a:t>
            </a:r>
          </a:p>
          <a:p>
            <a:pPr>
              <a:buFont typeface="Wingdings" pitchFamily="2" charset="2"/>
              <a:buChar char="t"/>
            </a:pPr>
            <a:r>
              <a:rPr lang="en-US" altLang="en-US"/>
              <a:t> Many corporations and foundations offer scholarship opportunities as well - The Foundation of the Academy of Motion Picture Arts and Sciences, Business &amp; Professional Women’s Foundation… the list goes on and on.  Scholarship searches are particularly helpful in narrowing down scholarship opportunities from these sources.  Remember, you’ll find links for up to five free scholarship searches at www.finaid.org, the Financial Aid Information Page.</a:t>
            </a:r>
          </a:p>
          <a:p>
            <a:pPr>
              <a:buFont typeface="Wingdings" pitchFamily="2" charset="2"/>
              <a:buChar char="t"/>
            </a:pPr>
            <a:r>
              <a:rPr lang="en-US" altLang="en-US"/>
              <a:t> There are private lending institutions which lend money to help meet the growing costs of a college education.  Many of these private loans grant higher loan amounts, tax advantages, and repayment flexibility not found with regular student loan programs.</a:t>
            </a:r>
          </a:p>
        </p:txBody>
      </p:sp>
    </p:spTree>
    <p:extLst>
      <p:ext uri="{BB962C8B-B14F-4D97-AF65-F5344CB8AC3E}">
        <p14:creationId xmlns:p14="http://schemas.microsoft.com/office/powerpoint/2010/main" val="660938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8DCC69ED-28BE-496F-B1AF-14FDA79BFD59}" type="slidenum">
              <a:rPr lang="en-US" altLang="en-US" smtClean="0"/>
              <a:pPr/>
              <a:t>16</a:t>
            </a:fld>
            <a:endParaRPr lang="en-US" altLang="en-US"/>
          </a:p>
        </p:txBody>
      </p:sp>
      <p:sp>
        <p:nvSpPr>
          <p:cNvPr id="124931" name="Rectangle 2"/>
          <p:cNvSpPr>
            <a:spLocks noGrp="1" noRot="1" noChangeAspect="1" noChangeArrowheads="1" noTextEdit="1"/>
          </p:cNvSpPr>
          <p:nvPr>
            <p:ph type="sldImg"/>
          </p:nvPr>
        </p:nvSpPr>
        <p:spPr>
          <a:xfrm>
            <a:off x="325438" y="700088"/>
            <a:ext cx="6207125" cy="3492500"/>
          </a:xfrm>
          <a:ln cap="flat"/>
        </p:spPr>
      </p:sp>
      <p:sp>
        <p:nvSpPr>
          <p:cNvPr id="124932" name="Rectangle 3"/>
          <p:cNvSpPr>
            <a:spLocks noGrp="1" noChangeArrowheads="1"/>
          </p:cNvSpPr>
          <p:nvPr>
            <p:ph type="body" idx="1"/>
          </p:nvPr>
        </p:nvSpPr>
        <p:spPr>
          <a:noFill/>
          <a:ln/>
        </p:spPr>
        <p:txBody>
          <a:bodyPr/>
          <a:lstStyle/>
          <a:p>
            <a:r>
              <a:rPr lang="en-US" altLang="en-US"/>
              <a:t>There is an abundance of free financial aid information.  Sources include state agencies, colleges and universities, lenders and other reputable organizations.</a:t>
            </a:r>
          </a:p>
          <a:p>
            <a:endParaRPr lang="en-US" altLang="en-US"/>
          </a:p>
          <a:p>
            <a:r>
              <a:rPr lang="en-US" altLang="en-US"/>
              <a:t>The Internet</a:t>
            </a:r>
            <a:r>
              <a:rPr lang="en-US" altLang="en-US" b="1"/>
              <a:t>*</a:t>
            </a:r>
            <a:r>
              <a:rPr lang="en-US" altLang="en-US"/>
              <a:t> offers you many informative websites on financial aid.</a:t>
            </a:r>
          </a:p>
          <a:p>
            <a:endParaRPr lang="en-US" altLang="en-US"/>
          </a:p>
          <a:p>
            <a:endParaRPr lang="en-US" altLang="en-US" b="1" i="1"/>
          </a:p>
          <a:p>
            <a:endParaRPr lang="en-US" altLang="en-US" b="1" i="1"/>
          </a:p>
          <a:p>
            <a:endParaRPr lang="en-US" altLang="en-US" b="1" i="1"/>
          </a:p>
          <a:p>
            <a:endParaRPr lang="en-US" altLang="en-US" b="1" i="1"/>
          </a:p>
          <a:p>
            <a:endParaRPr lang="en-US" altLang="en-US" b="1" i="1"/>
          </a:p>
          <a:p>
            <a:endParaRPr lang="en-US" altLang="en-US" b="1" i="1"/>
          </a:p>
          <a:p>
            <a:endParaRPr lang="en-US" altLang="en-US" b="1" i="1"/>
          </a:p>
          <a:p>
            <a:endParaRPr lang="en-US" altLang="en-US" b="1" i="1"/>
          </a:p>
          <a:p>
            <a:endParaRPr lang="en-US" altLang="en-US" b="1" i="1"/>
          </a:p>
          <a:p>
            <a:endParaRPr lang="en-US" altLang="en-US" b="1" i="1"/>
          </a:p>
          <a:p>
            <a:endParaRPr lang="en-US" altLang="en-US" b="1" i="1"/>
          </a:p>
          <a:p>
            <a:endParaRPr lang="en-US" altLang="en-US" b="1" i="1"/>
          </a:p>
          <a:p>
            <a:endParaRPr lang="en-US" altLang="en-US" b="1" i="1"/>
          </a:p>
          <a:p>
            <a:r>
              <a:rPr lang="en-US" altLang="en-US" b="1" i="1"/>
              <a:t>*NOTE</a:t>
            </a:r>
            <a:r>
              <a:rPr lang="en-US" altLang="en-US" i="1"/>
              <a:t>:  You will find a listing of important financial aid resources in the reference section of the Financial Aid Night Kit (R09).  Using this form as a handout will give your audience a place to reference important phone numbers and websites that you mention to during this presentation.</a:t>
            </a:r>
            <a:endParaRPr lang="en-US" altLang="en-US" b="1" i="1"/>
          </a:p>
          <a:p>
            <a:endParaRPr lang="en-US" altLang="en-US" b="1" i="1"/>
          </a:p>
        </p:txBody>
      </p:sp>
    </p:spTree>
    <p:extLst>
      <p:ext uri="{BB962C8B-B14F-4D97-AF65-F5344CB8AC3E}">
        <p14:creationId xmlns:p14="http://schemas.microsoft.com/office/powerpoint/2010/main" val="1108905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 xmlns:a16="http://schemas.microsoft.com/office/drawing/2014/main" id="{0143B18F-539B-412B-9B61-C02EC9A6C248}"/>
              </a:ext>
            </a:extLst>
          </p:cNvPr>
          <p:cNvSpPr>
            <a:spLocks noGrp="1" noRot="1" noChangeAspect="1" noTextEdit="1"/>
          </p:cNvSpPr>
          <p:nvPr>
            <p:ph type="sldImg"/>
          </p:nvPr>
        </p:nvSpPr>
        <p:spPr bwMode="auto">
          <a:xfrm>
            <a:off x="325438" y="700088"/>
            <a:ext cx="62071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 xmlns:a16="http://schemas.microsoft.com/office/drawing/2014/main" id="{EBD89A05-0645-4141-B0B3-A888E67DCB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164" name="Slide Number Placeholder 3">
            <a:extLst>
              <a:ext uri="{FF2B5EF4-FFF2-40B4-BE49-F238E27FC236}">
                <a16:creationId xmlns="" xmlns:a16="http://schemas.microsoft.com/office/drawing/2014/main" id="{2342DF0F-B371-4EC3-A3FF-ABA6826B3C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AF2B21E-0C88-4A68-A5E0-46278D4CFC8C}" type="slidenum">
              <a:rPr lang="en-US" altLang="en-US" smtClean="0">
                <a:latin typeface="Arial" panose="020B0604020202020204" pitchFamily="34" charset="0"/>
              </a:rPr>
              <a:pPr>
                <a:spcBef>
                  <a:spcPct val="0"/>
                </a:spcBef>
              </a:pPr>
              <a:t>17</a:t>
            </a:fld>
            <a:endParaRPr lang="en-US" altLang="en-US">
              <a:latin typeface="Arial" panose="020B0604020202020204" pitchFamily="34" charset="0"/>
            </a:endParaRPr>
          </a:p>
        </p:txBody>
      </p:sp>
    </p:spTree>
    <p:extLst>
      <p:ext uri="{BB962C8B-B14F-4D97-AF65-F5344CB8AC3E}">
        <p14:creationId xmlns:p14="http://schemas.microsoft.com/office/powerpoint/2010/main" val="4015286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 xmlns:a16="http://schemas.microsoft.com/office/drawing/2014/main" id="{66FE4AFF-04A2-45FE-814B-86AEF0C74E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EEBF4C-DFA6-4BF8-976B-DF4597A1C163}" type="slidenum">
              <a:rPr lang="en-US" altLang="en-US">
                <a:latin typeface="Arial" panose="020B0604020202020204" pitchFamily="34" charset="0"/>
              </a:rPr>
              <a:pPr>
                <a:spcBef>
                  <a:spcPct val="0"/>
                </a:spcBef>
              </a:pPr>
              <a:t>20</a:t>
            </a:fld>
            <a:endParaRPr lang="en-US" altLang="en-US">
              <a:latin typeface="Arial" panose="020B0604020202020204" pitchFamily="34" charset="0"/>
            </a:endParaRPr>
          </a:p>
        </p:txBody>
      </p:sp>
      <p:sp>
        <p:nvSpPr>
          <p:cNvPr id="16387" name="Rectangle 2">
            <a:extLst>
              <a:ext uri="{FF2B5EF4-FFF2-40B4-BE49-F238E27FC236}">
                <a16:creationId xmlns="" xmlns:a16="http://schemas.microsoft.com/office/drawing/2014/main" id="{8C295F9A-6E74-4CFD-8455-B4ABDFE9F834}"/>
              </a:ext>
            </a:extLst>
          </p:cNvPr>
          <p:cNvSpPr>
            <a:spLocks noGrp="1" noRot="1" noChangeAspect="1" noChangeArrowheads="1" noTextEdit="1"/>
          </p:cNvSpPr>
          <p:nvPr>
            <p:ph type="sldImg"/>
          </p:nvPr>
        </p:nvSpPr>
        <p:spPr bwMode="auto">
          <a:xfrm>
            <a:off x="382588" y="682625"/>
            <a:ext cx="6096000"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a:extLst>
              <a:ext uri="{FF2B5EF4-FFF2-40B4-BE49-F238E27FC236}">
                <a16:creationId xmlns="" xmlns:a16="http://schemas.microsoft.com/office/drawing/2014/main" id="{AC46140D-184D-477B-84DB-64A1526AC977}"/>
              </a:ext>
            </a:extLst>
          </p:cNvPr>
          <p:cNvSpPr>
            <a:spLocks noGrp="1" noChangeArrowheads="1"/>
          </p:cNvSpPr>
          <p:nvPr>
            <p:ph type="body" idx="1"/>
          </p:nvPr>
        </p:nvSpPr>
        <p:spPr bwMode="auto">
          <a:xfrm>
            <a:off x="685800" y="4343400"/>
            <a:ext cx="54864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Please make sure when certifying GPAs of applicants that  students are West Virginia residents.</a:t>
            </a:r>
          </a:p>
          <a:p>
            <a:pPr eaLnBrk="1" hangingPunct="1">
              <a:spcBef>
                <a:spcPct val="0"/>
              </a:spcBef>
            </a:pPr>
            <a:endParaRPr lang="en-US" altLang="en-US"/>
          </a:p>
          <a:p>
            <a:pPr eaLnBrk="1" hangingPunct="1">
              <a:spcBef>
                <a:spcPct val="0"/>
              </a:spcBef>
            </a:pPr>
            <a:r>
              <a:rPr lang="en-US" altLang="en-US" dirty="0"/>
              <a:t>There were phone calls from legislative staff of the education committee on the house of delegates side regarding students preparing to be STEM teachers receiving the ESTS scholarship.  No legislation resulted.</a:t>
            </a:r>
          </a:p>
        </p:txBody>
      </p:sp>
    </p:spTree>
    <p:extLst>
      <p:ext uri="{BB962C8B-B14F-4D97-AF65-F5344CB8AC3E}">
        <p14:creationId xmlns:p14="http://schemas.microsoft.com/office/powerpoint/2010/main" val="811546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5115CD69-B75C-476B-80DC-FE933F181629}" type="slidenum">
              <a:rPr lang="en-US" altLang="en-US" smtClean="0"/>
              <a:pPr/>
              <a:t>21</a:t>
            </a:fld>
            <a:endParaRPr lang="en-US" altLang="en-US"/>
          </a:p>
        </p:txBody>
      </p:sp>
      <p:sp>
        <p:nvSpPr>
          <p:cNvPr id="130051" name="Rectangle 2"/>
          <p:cNvSpPr>
            <a:spLocks noGrp="1" noRot="1" noChangeAspect="1" noChangeArrowheads="1" noTextEdit="1"/>
          </p:cNvSpPr>
          <p:nvPr>
            <p:ph type="sldImg"/>
          </p:nvPr>
        </p:nvSpPr>
        <p:spPr>
          <a:xfrm>
            <a:off x="325438" y="700088"/>
            <a:ext cx="6207125" cy="3492500"/>
          </a:xfrm>
          <a:ln/>
        </p:spPr>
      </p:sp>
      <p:sp>
        <p:nvSpPr>
          <p:cNvPr id="13005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692652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887DED1C-BE74-4088-BFD0-490300C913AE}" type="slidenum">
              <a:rPr lang="en-US"/>
              <a:pPr/>
              <a:t>23</a:t>
            </a:fld>
            <a:endParaRPr lang="en-US"/>
          </a:p>
        </p:txBody>
      </p:sp>
      <p:sp>
        <p:nvSpPr>
          <p:cNvPr id="77827" name="Rectangle 2"/>
          <p:cNvSpPr>
            <a:spLocks noGrp="1" noRot="1" noChangeAspect="1" noChangeArrowheads="1" noTextEdit="1"/>
          </p:cNvSpPr>
          <p:nvPr>
            <p:ph type="sldImg"/>
          </p:nvPr>
        </p:nvSpPr>
        <p:spPr>
          <a:xfrm>
            <a:off x="328613" y="700088"/>
            <a:ext cx="6203950" cy="3490912"/>
          </a:xfrm>
          <a:ln/>
        </p:spPr>
      </p:sp>
      <p:sp>
        <p:nvSpPr>
          <p:cNvPr id="77828" name="Rectangle 3"/>
          <p:cNvSpPr>
            <a:spLocks noGrp="1" noChangeArrowheads="1"/>
          </p:cNvSpPr>
          <p:nvPr>
            <p:ph type="body" idx="1"/>
          </p:nvPr>
        </p:nvSpPr>
        <p:spPr>
          <a:xfrm>
            <a:off x="684610" y="4422859"/>
            <a:ext cx="5488781" cy="4191855"/>
          </a:xfrm>
          <a:noFill/>
          <a:ln/>
        </p:spPr>
        <p:txBody>
          <a:bodyPr/>
          <a:lstStyle/>
          <a:p>
            <a:pPr eaLnBrk="1" hangingPunct="1"/>
            <a:endParaRPr lang="en-US"/>
          </a:p>
        </p:txBody>
      </p:sp>
    </p:spTree>
    <p:extLst>
      <p:ext uri="{BB962C8B-B14F-4D97-AF65-F5344CB8AC3E}">
        <p14:creationId xmlns:p14="http://schemas.microsoft.com/office/powerpoint/2010/main" val="3340218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 xmlns:a16="http://schemas.microsoft.com/office/drawing/2014/main" id="{8C30927C-62AB-43A7-BEF3-99C8695CAF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9A13F0-658A-401E-BB85-5995B2900FBB}" type="slidenum">
              <a:rPr lang="en-US" altLang="en-US" smtClean="0">
                <a:latin typeface="Arial" panose="020B0604020202020204" pitchFamily="34" charset="0"/>
              </a:rPr>
              <a:pPr>
                <a:spcBef>
                  <a:spcPct val="0"/>
                </a:spcBef>
              </a:pPr>
              <a:t>24</a:t>
            </a:fld>
            <a:endParaRPr lang="en-US" altLang="en-US">
              <a:latin typeface="Arial" panose="020B0604020202020204" pitchFamily="34" charset="0"/>
            </a:endParaRPr>
          </a:p>
        </p:txBody>
      </p:sp>
      <p:sp>
        <p:nvSpPr>
          <p:cNvPr id="95235" name="Rectangle 2">
            <a:extLst>
              <a:ext uri="{FF2B5EF4-FFF2-40B4-BE49-F238E27FC236}">
                <a16:creationId xmlns="" xmlns:a16="http://schemas.microsoft.com/office/drawing/2014/main" id="{0DA526D8-9DEC-4841-B93F-67C938DD276E}"/>
              </a:ext>
            </a:extLst>
          </p:cNvPr>
          <p:cNvSpPr>
            <a:spLocks noGrp="1" noRot="1" noChangeAspect="1" noChangeArrowheads="1" noTextEdit="1"/>
          </p:cNvSpPr>
          <p:nvPr>
            <p:ph type="sldImg"/>
          </p:nvPr>
        </p:nvSpPr>
        <p:spPr bwMode="auto">
          <a:xfrm>
            <a:off x="325438" y="695325"/>
            <a:ext cx="6210300" cy="3494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a:extLst>
              <a:ext uri="{FF2B5EF4-FFF2-40B4-BE49-F238E27FC236}">
                <a16:creationId xmlns="" xmlns:a16="http://schemas.microsoft.com/office/drawing/2014/main" id="{3B1B478B-63F7-4464-BFDB-E6CD14DBA124}"/>
              </a:ext>
            </a:extLst>
          </p:cNvPr>
          <p:cNvSpPr>
            <a:spLocks noGrp="1" noChangeArrowheads="1"/>
          </p:cNvSpPr>
          <p:nvPr>
            <p:ph type="body" idx="1"/>
          </p:nvPr>
        </p:nvSpPr>
        <p:spPr bwMode="auto">
          <a:xfrm>
            <a:off x="685800" y="4424363"/>
            <a:ext cx="5486400" cy="4192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Please make sure when certifying GPAs of applicants that  students are West Virginia residents.</a:t>
            </a:r>
          </a:p>
          <a:p>
            <a:pPr eaLnBrk="1" hangingPunct="1">
              <a:spcBef>
                <a:spcPct val="0"/>
              </a:spcBef>
            </a:pPr>
            <a:endParaRPr lang="en-US" altLang="en-US"/>
          </a:p>
          <a:p>
            <a:pPr eaLnBrk="1" hangingPunct="1">
              <a:spcBef>
                <a:spcPct val="0"/>
              </a:spcBef>
            </a:pPr>
            <a:r>
              <a:rPr lang="en-US" altLang="en-US" dirty="0"/>
              <a:t>There were phone calls from legislative staff of the education committee on the house of delegates side regarding students preparing to be STEM teachers receiving the ESTS scholarship.  No legislation resulted.</a:t>
            </a:r>
          </a:p>
        </p:txBody>
      </p:sp>
    </p:spTree>
    <p:extLst>
      <p:ext uri="{BB962C8B-B14F-4D97-AF65-F5344CB8AC3E}">
        <p14:creationId xmlns:p14="http://schemas.microsoft.com/office/powerpoint/2010/main" val="4290029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C5053C63-8BF5-4D39-818A-7F32EE9C3E56}" type="slidenum">
              <a:rPr lang="en-US" altLang="en-US" smtClean="0"/>
              <a:pPr/>
              <a:t>2</a:t>
            </a:fld>
            <a:endParaRPr lang="en-US" altLang="en-US"/>
          </a:p>
        </p:txBody>
      </p:sp>
      <p:sp>
        <p:nvSpPr>
          <p:cNvPr id="103427" name="Rectangle 2"/>
          <p:cNvSpPr>
            <a:spLocks noGrp="1" noRot="1" noChangeAspect="1" noChangeArrowheads="1" noTextEdit="1"/>
          </p:cNvSpPr>
          <p:nvPr>
            <p:ph type="sldImg"/>
          </p:nvPr>
        </p:nvSpPr>
        <p:spPr>
          <a:xfrm>
            <a:off x="325438" y="700088"/>
            <a:ext cx="6207125" cy="3492500"/>
          </a:xfrm>
          <a:ln/>
        </p:spPr>
      </p:sp>
      <p:sp>
        <p:nvSpPr>
          <p:cNvPr id="103428" name="Rectangle 3"/>
          <p:cNvSpPr>
            <a:spLocks noGrp="1" noChangeArrowheads="1"/>
          </p:cNvSpPr>
          <p:nvPr>
            <p:ph type="body" idx="1"/>
          </p:nvPr>
        </p:nvSpPr>
        <p:spPr>
          <a:noFill/>
          <a:ln/>
        </p:spPr>
        <p:txBody>
          <a:bodyPr/>
          <a:lstStyle/>
          <a:p>
            <a:r>
              <a:rPr lang="en-US"/>
              <a:t>Students may not be eligible if they miss the deadline because of possible budget cuts</a:t>
            </a:r>
          </a:p>
        </p:txBody>
      </p:sp>
    </p:spTree>
    <p:extLst>
      <p:ext uri="{BB962C8B-B14F-4D97-AF65-F5344CB8AC3E}">
        <p14:creationId xmlns:p14="http://schemas.microsoft.com/office/powerpoint/2010/main" val="65115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08D23B5-152F-4E29-9FE1-DC5435ADF56B}" type="slidenum">
              <a:rPr lang="en-US" altLang="en-US" smtClean="0"/>
              <a:pPr/>
              <a:t>6</a:t>
            </a:fld>
            <a:endParaRPr lang="en-US" altLang="en-US"/>
          </a:p>
        </p:txBody>
      </p:sp>
      <p:sp>
        <p:nvSpPr>
          <p:cNvPr id="104451" name="Rectangle 2"/>
          <p:cNvSpPr>
            <a:spLocks noGrp="1" noRot="1" noChangeAspect="1" noChangeArrowheads="1" noTextEdit="1"/>
          </p:cNvSpPr>
          <p:nvPr>
            <p:ph type="sldImg"/>
          </p:nvPr>
        </p:nvSpPr>
        <p:spPr>
          <a:xfrm>
            <a:off x="325438" y="700088"/>
            <a:ext cx="6207125" cy="3492500"/>
          </a:xfrm>
          <a:ln/>
        </p:spPr>
      </p:sp>
      <p:sp>
        <p:nvSpPr>
          <p:cNvPr id="10445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490674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7D938F58-B7B5-4A88-B3FF-608F0C78499B}" type="slidenum">
              <a:rPr lang="en-US" altLang="en-US" smtClean="0"/>
              <a:pPr/>
              <a:t>7</a:t>
            </a:fld>
            <a:endParaRPr lang="en-US" altLang="en-US"/>
          </a:p>
        </p:txBody>
      </p:sp>
      <p:sp>
        <p:nvSpPr>
          <p:cNvPr id="106499" name="Rectangle 2"/>
          <p:cNvSpPr>
            <a:spLocks noGrp="1" noRot="1" noChangeAspect="1" noChangeArrowheads="1" noTextEdit="1"/>
          </p:cNvSpPr>
          <p:nvPr>
            <p:ph type="sldImg"/>
          </p:nvPr>
        </p:nvSpPr>
        <p:spPr>
          <a:xfrm>
            <a:off x="325438" y="700088"/>
            <a:ext cx="6207125" cy="3492500"/>
          </a:xfrm>
          <a:ln/>
        </p:spPr>
      </p:sp>
      <p:sp>
        <p:nvSpPr>
          <p:cNvPr id="10650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162188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C5053C63-8BF5-4D39-818A-7F32EE9C3E56}" type="slidenum">
              <a:rPr lang="en-US" altLang="en-US" smtClean="0"/>
              <a:pPr/>
              <a:t>10</a:t>
            </a:fld>
            <a:endParaRPr lang="en-US" altLang="en-US"/>
          </a:p>
        </p:txBody>
      </p:sp>
      <p:sp>
        <p:nvSpPr>
          <p:cNvPr id="103427" name="Rectangle 2"/>
          <p:cNvSpPr>
            <a:spLocks noGrp="1" noRot="1" noChangeAspect="1" noChangeArrowheads="1" noTextEdit="1"/>
          </p:cNvSpPr>
          <p:nvPr>
            <p:ph type="sldImg"/>
          </p:nvPr>
        </p:nvSpPr>
        <p:spPr>
          <a:xfrm>
            <a:off x="325438" y="700088"/>
            <a:ext cx="6207125" cy="3492500"/>
          </a:xfrm>
          <a:ln/>
        </p:spPr>
      </p:sp>
      <p:sp>
        <p:nvSpPr>
          <p:cNvPr id="103428" name="Rectangle 3"/>
          <p:cNvSpPr>
            <a:spLocks noGrp="1" noChangeArrowheads="1"/>
          </p:cNvSpPr>
          <p:nvPr>
            <p:ph type="body" idx="1"/>
          </p:nvPr>
        </p:nvSpPr>
        <p:spPr>
          <a:noFill/>
          <a:ln/>
        </p:spPr>
        <p:txBody>
          <a:bodyPr/>
          <a:lstStyle/>
          <a:p>
            <a:r>
              <a:rPr lang="en-US"/>
              <a:t>Students may not be eligible if they miss the deadline because of possible budget cuts</a:t>
            </a:r>
          </a:p>
        </p:txBody>
      </p:sp>
    </p:spTree>
    <p:extLst>
      <p:ext uri="{BB962C8B-B14F-4D97-AF65-F5344CB8AC3E}">
        <p14:creationId xmlns:p14="http://schemas.microsoft.com/office/powerpoint/2010/main" val="471163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 xmlns:a16="http://schemas.microsoft.com/office/drawing/2014/main" id="{EB3991D6-F5A1-4B7B-8B92-6EDE9B337EC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17FA956-A5FC-48BD-BF4D-5C2EDA50FA4D}" type="slidenum">
              <a:rPr lang="en-US" altLang="en-US" smtClean="0">
                <a:latin typeface="Arial" panose="020B0604020202020204" pitchFamily="34" charset="0"/>
              </a:rPr>
              <a:pPr>
                <a:spcBef>
                  <a:spcPct val="0"/>
                </a:spcBef>
              </a:pPr>
              <a:t>11</a:t>
            </a:fld>
            <a:endParaRPr lang="en-US" altLang="en-US">
              <a:latin typeface="Arial" panose="020B0604020202020204" pitchFamily="34" charset="0"/>
            </a:endParaRPr>
          </a:p>
        </p:txBody>
      </p:sp>
      <p:sp>
        <p:nvSpPr>
          <p:cNvPr id="75779" name="Rectangle 2">
            <a:extLst>
              <a:ext uri="{FF2B5EF4-FFF2-40B4-BE49-F238E27FC236}">
                <a16:creationId xmlns="" xmlns:a16="http://schemas.microsoft.com/office/drawing/2014/main" id="{BCF54452-A4BF-4FC4-AE00-AFC60763C849}"/>
              </a:ext>
            </a:extLst>
          </p:cNvPr>
          <p:cNvSpPr>
            <a:spLocks noGrp="1" noRot="1" noChangeAspect="1" noChangeArrowheads="1" noTextEdit="1"/>
          </p:cNvSpPr>
          <p:nvPr>
            <p:ph type="sldImg"/>
          </p:nvPr>
        </p:nvSpPr>
        <p:spPr bwMode="auto">
          <a:xfrm>
            <a:off x="325438" y="695325"/>
            <a:ext cx="6210300" cy="3494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a:extLst>
              <a:ext uri="{FF2B5EF4-FFF2-40B4-BE49-F238E27FC236}">
                <a16:creationId xmlns="" xmlns:a16="http://schemas.microsoft.com/office/drawing/2014/main" id="{194CA3A5-DF85-4709-BE45-CA532C492922}"/>
              </a:ext>
            </a:extLst>
          </p:cNvPr>
          <p:cNvSpPr>
            <a:spLocks noGrp="1" noChangeArrowheads="1"/>
          </p:cNvSpPr>
          <p:nvPr>
            <p:ph type="body" idx="1"/>
          </p:nvPr>
        </p:nvSpPr>
        <p:spPr bwMode="auto">
          <a:xfrm>
            <a:off x="685800" y="4424363"/>
            <a:ext cx="5486400" cy="4192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4242110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 xmlns:a16="http://schemas.microsoft.com/office/drawing/2014/main" id="{4A22C83C-5051-4112-B669-EAB7DBBE92C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81C5F1-A2A5-4DE6-A7C5-317A1F405BC8}" type="slidenum">
              <a:rPr lang="en-US" altLang="en-US" smtClean="0">
                <a:latin typeface="Arial" panose="020B0604020202020204" pitchFamily="34" charset="0"/>
              </a:rPr>
              <a:pPr>
                <a:spcBef>
                  <a:spcPct val="0"/>
                </a:spcBef>
              </a:pPr>
              <a:t>12</a:t>
            </a:fld>
            <a:endParaRPr lang="en-US" altLang="en-US">
              <a:latin typeface="Arial" panose="020B0604020202020204" pitchFamily="34" charset="0"/>
            </a:endParaRPr>
          </a:p>
        </p:txBody>
      </p:sp>
      <p:sp>
        <p:nvSpPr>
          <p:cNvPr id="78851" name="Rectangle 2">
            <a:extLst>
              <a:ext uri="{FF2B5EF4-FFF2-40B4-BE49-F238E27FC236}">
                <a16:creationId xmlns="" xmlns:a16="http://schemas.microsoft.com/office/drawing/2014/main" id="{DEEA5BB4-337A-4EF3-B1F8-03EBDCE6F212}"/>
              </a:ext>
            </a:extLst>
          </p:cNvPr>
          <p:cNvSpPr>
            <a:spLocks noGrp="1" noRot="1" noChangeAspect="1" noChangeArrowheads="1" noTextEdit="1"/>
          </p:cNvSpPr>
          <p:nvPr>
            <p:ph type="sldImg"/>
          </p:nvPr>
        </p:nvSpPr>
        <p:spPr bwMode="auto">
          <a:xfrm>
            <a:off x="325438" y="695325"/>
            <a:ext cx="6210300" cy="3494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a:extLst>
              <a:ext uri="{FF2B5EF4-FFF2-40B4-BE49-F238E27FC236}">
                <a16:creationId xmlns="" xmlns:a16="http://schemas.microsoft.com/office/drawing/2014/main" id="{3B41E36F-D2BC-46B2-B587-275FA38FDC11}"/>
              </a:ext>
            </a:extLst>
          </p:cNvPr>
          <p:cNvSpPr>
            <a:spLocks noGrp="1" noChangeArrowheads="1"/>
          </p:cNvSpPr>
          <p:nvPr>
            <p:ph type="body" idx="1"/>
          </p:nvPr>
        </p:nvSpPr>
        <p:spPr bwMode="auto">
          <a:xfrm>
            <a:off x="685800" y="4424363"/>
            <a:ext cx="5486400" cy="4192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2886419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 xmlns:a16="http://schemas.microsoft.com/office/drawing/2014/main" id="{22DE6522-ED00-4F8D-A07C-84EB6A77B8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B8C3D6-5777-400F-9968-5B197BCA0378}" type="slidenum">
              <a:rPr lang="en-US" altLang="en-US" smtClean="0">
                <a:latin typeface="Arial" panose="020B0604020202020204" pitchFamily="34" charset="0"/>
              </a:rPr>
              <a:pPr>
                <a:spcBef>
                  <a:spcPct val="0"/>
                </a:spcBef>
              </a:pPr>
              <a:t>13</a:t>
            </a:fld>
            <a:endParaRPr lang="en-US" altLang="en-US">
              <a:latin typeface="Arial" panose="020B0604020202020204" pitchFamily="34" charset="0"/>
            </a:endParaRPr>
          </a:p>
        </p:txBody>
      </p:sp>
      <p:sp>
        <p:nvSpPr>
          <p:cNvPr id="86019" name="Rectangle 2">
            <a:extLst>
              <a:ext uri="{FF2B5EF4-FFF2-40B4-BE49-F238E27FC236}">
                <a16:creationId xmlns="" xmlns:a16="http://schemas.microsoft.com/office/drawing/2014/main" id="{72327577-6F61-4220-957C-9E279859AF66}"/>
              </a:ext>
            </a:extLst>
          </p:cNvPr>
          <p:cNvSpPr>
            <a:spLocks noGrp="1" noRot="1" noChangeAspect="1" noChangeArrowheads="1" noTextEdit="1"/>
          </p:cNvSpPr>
          <p:nvPr>
            <p:ph type="sldImg"/>
          </p:nvPr>
        </p:nvSpPr>
        <p:spPr bwMode="auto">
          <a:xfrm>
            <a:off x="325438" y="695325"/>
            <a:ext cx="6210300" cy="3494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a:extLst>
              <a:ext uri="{FF2B5EF4-FFF2-40B4-BE49-F238E27FC236}">
                <a16:creationId xmlns="" xmlns:a16="http://schemas.microsoft.com/office/drawing/2014/main" id="{35C56C76-1C0A-48FC-9435-1DAAA67C7890}"/>
              </a:ext>
            </a:extLst>
          </p:cNvPr>
          <p:cNvSpPr>
            <a:spLocks noGrp="1" noChangeArrowheads="1"/>
          </p:cNvSpPr>
          <p:nvPr>
            <p:ph type="body" idx="1"/>
          </p:nvPr>
        </p:nvSpPr>
        <p:spPr bwMode="auto">
          <a:xfrm>
            <a:off x="685800" y="4424363"/>
            <a:ext cx="5486400" cy="4192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3213435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8127AC59-174B-43B9-BA9E-1E1914017A99}" type="slidenum">
              <a:rPr lang="en-US" altLang="en-US" smtClean="0"/>
              <a:pPr/>
              <a:t>14</a:t>
            </a:fld>
            <a:endParaRPr lang="en-US" altLang="en-US"/>
          </a:p>
        </p:txBody>
      </p:sp>
      <p:sp>
        <p:nvSpPr>
          <p:cNvPr id="116739" name="Rectangle 2"/>
          <p:cNvSpPr>
            <a:spLocks noGrp="1" noRot="1" noChangeAspect="1" noChangeArrowheads="1" noTextEdit="1"/>
          </p:cNvSpPr>
          <p:nvPr>
            <p:ph type="sldImg"/>
          </p:nvPr>
        </p:nvSpPr>
        <p:spPr>
          <a:xfrm>
            <a:off x="325438" y="700088"/>
            <a:ext cx="6207125" cy="3492500"/>
          </a:xfrm>
          <a:ln cap="flat"/>
        </p:spPr>
      </p:sp>
      <p:sp>
        <p:nvSpPr>
          <p:cNvPr id="116740" name="Rectangle 3"/>
          <p:cNvSpPr>
            <a:spLocks noGrp="1" noChangeArrowheads="1"/>
          </p:cNvSpPr>
          <p:nvPr>
            <p:ph type="body" idx="1"/>
          </p:nvPr>
        </p:nvSpPr>
        <p:spPr>
          <a:noFill/>
          <a:ln/>
        </p:spPr>
        <p:txBody>
          <a:bodyPr/>
          <a:lstStyle/>
          <a:p>
            <a:r>
              <a:rPr lang="en-US" altLang="en-US"/>
              <a:t>In addition to state and federal funds, the school you’re planning to attend might also have their own money they can award you.  Check with each institution you’re considering for criteria, application and award guidelines.  Here are some of the most common forms of institutional aid:</a:t>
            </a:r>
          </a:p>
          <a:p>
            <a:pPr>
              <a:buFont typeface="Wingdings" pitchFamily="2" charset="2"/>
              <a:buChar char="t"/>
            </a:pPr>
            <a:r>
              <a:rPr lang="en-US" altLang="en-US" b="1"/>
              <a:t> Academic scholarships</a:t>
            </a:r>
            <a:r>
              <a:rPr lang="en-US" altLang="en-US"/>
              <a:t> are usually based on GPA and/or SAT or ACT test scores.  Amounts and awarding criteria vary from school to school.</a:t>
            </a:r>
          </a:p>
          <a:p>
            <a:pPr>
              <a:buFont typeface="Wingdings" pitchFamily="2" charset="2"/>
              <a:buChar char="t"/>
            </a:pPr>
            <a:r>
              <a:rPr lang="en-US" altLang="en-US" b="1"/>
              <a:t> Performance scholarships</a:t>
            </a:r>
            <a:r>
              <a:rPr lang="en-US" altLang="en-US"/>
              <a:t> usually include athletic, music, art, or drama scholarships.  They may also include scholarships for being on the debate team, serving in student government, or on the school newspaper or yearbook staff.</a:t>
            </a:r>
          </a:p>
          <a:p>
            <a:pPr>
              <a:buFont typeface="Wingdings" pitchFamily="2" charset="2"/>
              <a:buChar char="t"/>
            </a:pPr>
            <a:r>
              <a:rPr lang="en-US" altLang="en-US" b="1"/>
              <a:t> Entitlement scholarships</a:t>
            </a:r>
            <a:r>
              <a:rPr lang="en-US" altLang="en-US"/>
              <a:t> are offered by some schools for students who are the children of pastors, missionaries or Christian workers.  Some schools may also offer discounts for the children of alumni or when more than one family member attends an institution.</a:t>
            </a:r>
          </a:p>
          <a:p>
            <a:pPr>
              <a:buFont typeface="Wingdings" pitchFamily="2" charset="2"/>
              <a:buChar char="t"/>
            </a:pPr>
            <a:r>
              <a:rPr lang="en-US" altLang="en-US" b="1"/>
              <a:t> Need-based grants and loans.</a:t>
            </a:r>
            <a:r>
              <a:rPr lang="en-US" altLang="en-US"/>
              <a:t>  Many schools offer grants and low interest (or interest free) loans to students based on financial need, or on a combination of need and academic merit.  Some schools may require an additional institutional aid application (like PROFILE) for their need-based grants or loans.</a:t>
            </a:r>
          </a:p>
        </p:txBody>
      </p:sp>
    </p:spTree>
    <p:extLst>
      <p:ext uri="{BB962C8B-B14F-4D97-AF65-F5344CB8AC3E}">
        <p14:creationId xmlns:p14="http://schemas.microsoft.com/office/powerpoint/2010/main" val="3076312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930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A9424E0-BA4B-0E4B-A08D-B62F8BE8E679}" type="datetimeFigureOut">
              <a:rPr lang="en-US" smtClean="0"/>
              <a:t>9/14/2021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C8066C7-98EC-5A46-B261-48ABECDC9A4A}" type="slidenum">
              <a:rPr lang="en-US" smtClean="0"/>
              <a:t>‹#›</a:t>
            </a:fld>
            <a:endParaRPr lang="en-US"/>
          </a:p>
        </p:txBody>
      </p:sp>
    </p:spTree>
    <p:extLst>
      <p:ext uri="{BB962C8B-B14F-4D97-AF65-F5344CB8AC3E}">
        <p14:creationId xmlns:p14="http://schemas.microsoft.com/office/powerpoint/2010/main" val="1167511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A9424E0-BA4B-0E4B-A08D-B62F8BE8E679}" type="datetimeFigureOut">
              <a:rPr lang="en-US" smtClean="0"/>
              <a:t>9/14/2021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C8066C7-98EC-5A46-B261-48ABECDC9A4A}" type="slidenum">
              <a:rPr lang="en-US" smtClean="0"/>
              <a:t>‹#›</a:t>
            </a:fld>
            <a:endParaRPr lang="en-US"/>
          </a:p>
        </p:txBody>
      </p:sp>
    </p:spTree>
    <p:extLst>
      <p:ext uri="{BB962C8B-B14F-4D97-AF65-F5344CB8AC3E}">
        <p14:creationId xmlns:p14="http://schemas.microsoft.com/office/powerpoint/2010/main" val="803277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 xmlns:a16="http://schemas.microsoft.com/office/drawing/2014/main" id="{5A06EF36-E521-4676-856A-CAFC17DF6F2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59106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8352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6896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6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46289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152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A9424E0-BA4B-0E4B-A08D-B62F8BE8E679}" type="datetimeFigureOut">
              <a:rPr lang="en-US" smtClean="0"/>
              <a:t>9/14/2021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C8066C7-98EC-5A46-B261-48ABECDC9A4A}" type="slidenum">
              <a:rPr lang="en-US" smtClean="0"/>
              <a:t>‹#›</a:t>
            </a:fld>
            <a:endParaRPr lang="en-US"/>
          </a:p>
        </p:txBody>
      </p:sp>
    </p:spTree>
    <p:extLst>
      <p:ext uri="{BB962C8B-B14F-4D97-AF65-F5344CB8AC3E}">
        <p14:creationId xmlns:p14="http://schemas.microsoft.com/office/powerpoint/2010/main" val="1555345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24531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txBox="1">
            <a:spLocks/>
          </p:cNvSpPr>
          <p:nvPr userDrawn="1"/>
        </p:nvSpPr>
        <p:spPr>
          <a:xfrm>
            <a:off x="6060241" y="6402649"/>
            <a:ext cx="798576" cy="365125"/>
          </a:xfrm>
          <a:prstGeom prst="rect">
            <a:avLst/>
          </a:prstGeom>
        </p:spPr>
        <p:txBody>
          <a:bodyPr/>
          <a:lstStyle>
            <a:defPPr>
              <a:defRPr lang="en-US"/>
            </a:defPPr>
            <a:lvl1pPr marL="0" algn="ctr" defTabSz="914400" rtl="0" eaLnBrk="1" latinLnBrk="0" hangingPunct="1">
              <a:defRPr sz="1100" kern="1200">
                <a:solidFill>
                  <a:srgbClr val="26548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latin typeface="Arial" charset="0"/>
              <a:ea typeface="Arial" charset="0"/>
              <a:cs typeface="Arial" charset="0"/>
            </a:endParaRPr>
          </a:p>
        </p:txBody>
      </p:sp>
      <p:sp>
        <p:nvSpPr>
          <p:cNvPr id="8" name="Footer Placeholder 4"/>
          <p:cNvSpPr txBox="1">
            <a:spLocks/>
          </p:cNvSpPr>
          <p:nvPr userDrawn="1"/>
        </p:nvSpPr>
        <p:spPr>
          <a:xfrm>
            <a:off x="819912" y="6402649"/>
            <a:ext cx="5462016" cy="365125"/>
          </a:xfrm>
          <a:prstGeom prst="rect">
            <a:avLst/>
          </a:prstGeom>
        </p:spPr>
        <p:txBody>
          <a:bodyPr/>
          <a:lstStyle>
            <a:defPPr>
              <a:defRPr lang="en-US"/>
            </a:defPPr>
            <a:lvl1pPr marL="0" algn="l" defTabSz="914400" rtl="0" eaLnBrk="1" latinLnBrk="0" hangingPunct="1">
              <a:defRPr sz="1100" kern="1200">
                <a:solidFill>
                  <a:srgbClr val="26548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latin typeface="Arial" charset="0"/>
              <a:ea typeface="Arial" charset="0"/>
              <a:cs typeface="Arial" charset="0"/>
            </a:endParaRPr>
          </a:p>
        </p:txBody>
      </p:sp>
      <p:sp>
        <p:nvSpPr>
          <p:cNvPr id="9" name="Slide Number Placeholder 5"/>
          <p:cNvSpPr txBox="1">
            <a:spLocks/>
          </p:cNvSpPr>
          <p:nvPr userDrawn="1"/>
        </p:nvSpPr>
        <p:spPr>
          <a:xfrm>
            <a:off x="6079236" y="6385574"/>
            <a:ext cx="405384" cy="365125"/>
          </a:xfrm>
          <a:prstGeom prst="rect">
            <a:avLst/>
          </a:prstGeom>
        </p:spPr>
        <p:txBody>
          <a:bodyPr/>
          <a:lstStyle>
            <a:defPPr>
              <a:defRPr lang="en-US"/>
            </a:defPPr>
            <a:lvl1pPr marL="0" algn="l" defTabSz="914400" rtl="0" eaLnBrk="1" latinLnBrk="0" hangingPunct="1">
              <a:defRPr sz="1100" kern="1200">
                <a:solidFill>
                  <a:srgbClr val="26548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8066C7-98EC-5A46-B261-48ABECDC9A4A}" type="slidenum">
              <a:rPr lang="en-US" sz="1000" smtClean="0">
                <a:latin typeface="Arial" charset="0"/>
                <a:ea typeface="Arial" charset="0"/>
                <a:cs typeface="Arial" charset="0"/>
              </a:rPr>
              <a:pPr/>
              <a:t>‹#›</a:t>
            </a:fld>
            <a:endParaRPr lang="en-US" sz="1000" dirty="0">
              <a:latin typeface="Arial" charset="0"/>
              <a:ea typeface="Arial" charset="0"/>
              <a:cs typeface="Arial" charset="0"/>
            </a:endParaRPr>
          </a:p>
        </p:txBody>
      </p:sp>
      <p:pic>
        <p:nvPicPr>
          <p:cNvPr id="4" name="Picture 3">
            <a:extLst>
              <a:ext uri="{FF2B5EF4-FFF2-40B4-BE49-F238E27FC236}">
                <a16:creationId xmlns="" xmlns:a16="http://schemas.microsoft.com/office/drawing/2014/main" id="{D3255A55-A982-4E1B-8A7E-DAEE9F9E95DA}"/>
              </a:ext>
            </a:extLst>
          </p:cNvPr>
          <p:cNvPicPr>
            <a:picLocks noChangeAspect="1"/>
          </p:cNvPicPr>
          <p:nvPr userDrawn="1"/>
        </p:nvPicPr>
        <p:blipFill>
          <a:blip r:embed="rId13">
            <a:alphaModFix amt="10000"/>
            <a:extLst>
              <a:ext uri="{28A0092B-C50C-407E-A947-70E740481C1C}">
                <a14:useLocalDpi xmlns:a14="http://schemas.microsoft.com/office/drawing/2010/main" val="0"/>
              </a:ext>
            </a:extLst>
          </a:blip>
          <a:stretch>
            <a:fillRect/>
          </a:stretch>
        </p:blipFill>
        <p:spPr>
          <a:xfrm>
            <a:off x="0" y="3995456"/>
            <a:ext cx="3145536" cy="2951421"/>
          </a:xfrm>
          <a:prstGeom prst="rect">
            <a:avLst/>
          </a:prstGeom>
        </p:spPr>
      </p:pic>
      <p:pic>
        <p:nvPicPr>
          <p:cNvPr id="5" name="Picture 4">
            <a:extLst>
              <a:ext uri="{FF2B5EF4-FFF2-40B4-BE49-F238E27FC236}">
                <a16:creationId xmlns="" xmlns:a16="http://schemas.microsoft.com/office/drawing/2014/main" id="{3F99BB2B-E653-4FBC-865F-DE76A61274C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549640" y="6239449"/>
            <a:ext cx="3371080" cy="459692"/>
          </a:xfrm>
          <a:prstGeom prst="rect">
            <a:avLst/>
          </a:prstGeom>
        </p:spPr>
      </p:pic>
      <p:sp>
        <p:nvSpPr>
          <p:cNvPr id="6" name="Rectangle 5">
            <a:extLst>
              <a:ext uri="{FF2B5EF4-FFF2-40B4-BE49-F238E27FC236}">
                <a16:creationId xmlns="" xmlns:a16="http://schemas.microsoft.com/office/drawing/2014/main" id="{8F2A7F53-8FB4-415C-A081-B719D4242D9A}"/>
              </a:ext>
            </a:extLst>
          </p:cNvPr>
          <p:cNvSpPr/>
          <p:nvPr userDrawn="1"/>
        </p:nvSpPr>
        <p:spPr>
          <a:xfrm>
            <a:off x="-58189" y="-58189"/>
            <a:ext cx="12319462" cy="232756"/>
          </a:xfrm>
          <a:prstGeom prst="rect">
            <a:avLst/>
          </a:prstGeom>
          <a:solidFill>
            <a:srgbClr val="265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6462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ollegeforwv.com/wvste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wvcenterfornursing.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www.cfwv.co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reb.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fafsa.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cfwv.com/promis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cfwvconnect.com/financial-aid-outreach/chatbot/"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981200" y="457200"/>
            <a:ext cx="8229600" cy="1143000"/>
          </a:xfrm>
        </p:spPr>
        <p:txBody>
          <a:bodyPr>
            <a:noAutofit/>
          </a:bodyPr>
          <a:lstStyle/>
          <a:p>
            <a:pPr eaLnBrk="1" hangingPunct="1">
              <a:defRPr/>
            </a:pPr>
            <a:r>
              <a:rPr lang="en-US" sz="4000">
                <a:solidFill>
                  <a:srgbClr val="CC6600"/>
                </a:solidFill>
              </a:rPr>
              <a:t/>
            </a:r>
            <a:br>
              <a:rPr lang="en-US" sz="4000">
                <a:solidFill>
                  <a:srgbClr val="CC6600"/>
                </a:solidFill>
              </a:rPr>
            </a:br>
            <a:endParaRPr lang="en-US" sz="4000">
              <a:solidFill>
                <a:srgbClr val="CC6600"/>
              </a:solidFill>
            </a:endParaRPr>
          </a:p>
        </p:txBody>
      </p:sp>
      <p:sp>
        <p:nvSpPr>
          <p:cNvPr id="34819" name="Rectangle 3"/>
          <p:cNvSpPr>
            <a:spLocks noGrp="1" noChangeArrowheads="1"/>
          </p:cNvSpPr>
          <p:nvPr>
            <p:ph idx="1"/>
          </p:nvPr>
        </p:nvSpPr>
        <p:spPr>
          <a:xfrm>
            <a:off x="1981200" y="2448102"/>
            <a:ext cx="8229600" cy="4039052"/>
          </a:xfrm>
        </p:spPr>
        <p:txBody>
          <a:bodyPr>
            <a:normAutofit/>
          </a:bodyPr>
          <a:lstStyle/>
          <a:p>
            <a:pPr eaLnBrk="1" hangingPunct="1">
              <a:spcBef>
                <a:spcPts val="0"/>
              </a:spcBef>
              <a:spcAft>
                <a:spcPts val="0"/>
              </a:spcAft>
              <a:buClr>
                <a:srgbClr val="00CC00"/>
              </a:buClr>
            </a:pPr>
            <a:r>
              <a:rPr lang="en-US" sz="2800" b="0" dirty="0"/>
              <a:t>3.0 GPA in the core and overall coursework</a:t>
            </a:r>
          </a:p>
          <a:p>
            <a:pPr lvl="1" eaLnBrk="1" hangingPunct="1">
              <a:spcBef>
                <a:spcPts val="0"/>
              </a:spcBef>
              <a:spcAft>
                <a:spcPts val="0"/>
              </a:spcAft>
              <a:buClr>
                <a:srgbClr val="00CC00"/>
              </a:buClr>
            </a:pPr>
            <a:r>
              <a:rPr lang="en-US" sz="2400" b="0" dirty="0"/>
              <a:t>Overall GPA = calculated with all high school classes</a:t>
            </a:r>
          </a:p>
          <a:p>
            <a:pPr lvl="1" eaLnBrk="1" hangingPunct="1">
              <a:spcBef>
                <a:spcPts val="0"/>
              </a:spcBef>
              <a:spcAft>
                <a:spcPts val="0"/>
              </a:spcAft>
              <a:buClr>
                <a:srgbClr val="00CC00"/>
              </a:buClr>
            </a:pPr>
            <a:r>
              <a:rPr lang="en-US" sz="2400" b="0" dirty="0"/>
              <a:t>Core GPA = calculated using only English, Math, Science, and History coursework only</a:t>
            </a:r>
          </a:p>
          <a:p>
            <a:pPr eaLnBrk="1" hangingPunct="1">
              <a:spcBef>
                <a:spcPts val="0"/>
              </a:spcBef>
              <a:spcAft>
                <a:spcPts val="1200"/>
              </a:spcAft>
              <a:buClr>
                <a:srgbClr val="00CC00"/>
              </a:buClr>
            </a:pPr>
            <a:r>
              <a:rPr lang="en-US" sz="2800" b="0" dirty="0"/>
              <a:t>22 on the ACT (minimum of a 20 in each of the subject areas) or </a:t>
            </a:r>
          </a:p>
          <a:p>
            <a:pPr eaLnBrk="1" hangingPunct="1">
              <a:spcBef>
                <a:spcPts val="0"/>
              </a:spcBef>
              <a:spcAft>
                <a:spcPts val="0"/>
              </a:spcAft>
              <a:buClr>
                <a:srgbClr val="00CC00"/>
              </a:buClr>
            </a:pPr>
            <a:r>
              <a:rPr lang="en-US" sz="2800" b="0" dirty="0"/>
              <a:t>SAT Composite of 1100 with minimum</a:t>
            </a:r>
          </a:p>
          <a:p>
            <a:pPr lvl="1" eaLnBrk="1" hangingPunct="1">
              <a:spcBef>
                <a:spcPts val="0"/>
              </a:spcBef>
              <a:spcAft>
                <a:spcPts val="0"/>
              </a:spcAft>
            </a:pPr>
            <a:r>
              <a:rPr lang="en-US" b="0" dirty="0"/>
              <a:t>530 Evidenced-Based Reading and Writing</a:t>
            </a:r>
          </a:p>
          <a:p>
            <a:pPr lvl="1" eaLnBrk="1" hangingPunct="1">
              <a:spcBef>
                <a:spcPts val="0"/>
              </a:spcBef>
              <a:spcAft>
                <a:spcPts val="0"/>
              </a:spcAft>
            </a:pPr>
            <a:r>
              <a:rPr lang="en-US" b="0" dirty="0"/>
              <a:t>520 Math</a:t>
            </a:r>
          </a:p>
          <a:p>
            <a:pPr marL="0" indent="0" eaLnBrk="1" hangingPunct="1">
              <a:lnSpc>
                <a:spcPct val="80000"/>
              </a:lnSpc>
              <a:buNone/>
            </a:pPr>
            <a:endParaRPr lang="en-US" sz="2400" dirty="0"/>
          </a:p>
          <a:p>
            <a:pPr algn="ctr" eaLnBrk="1" hangingPunct="1">
              <a:buFont typeface="Wingdings" pitchFamily="2" charset="2"/>
              <a:buNone/>
            </a:pPr>
            <a:endParaRPr lang="en-US" sz="2600" dirty="0"/>
          </a:p>
        </p:txBody>
      </p:sp>
      <p:pic>
        <p:nvPicPr>
          <p:cNvPr id="2" name="Picture 1" descr="A picture containing drawing&#10;&#10;Description automatically generated">
            <a:extLst>
              <a:ext uri="{FF2B5EF4-FFF2-40B4-BE49-F238E27FC236}">
                <a16:creationId xmlns="" xmlns:a16="http://schemas.microsoft.com/office/drawing/2014/main" id="{EAFFBBBD-62D4-48EB-96F4-0FEEF4DCE3BB}"/>
              </a:ext>
            </a:extLst>
          </p:cNvPr>
          <p:cNvPicPr>
            <a:picLocks noChangeAspect="1"/>
          </p:cNvPicPr>
          <p:nvPr/>
        </p:nvPicPr>
        <p:blipFill>
          <a:blip r:embed="rId3"/>
          <a:stretch>
            <a:fillRect/>
          </a:stretch>
        </p:blipFill>
        <p:spPr>
          <a:xfrm>
            <a:off x="3962400" y="284695"/>
            <a:ext cx="3837432" cy="1980296"/>
          </a:xfrm>
          <a:prstGeom prst="rect">
            <a:avLst/>
          </a:prstGeom>
        </p:spPr>
      </p:pic>
    </p:spTree>
    <p:extLst>
      <p:ext uri="{BB962C8B-B14F-4D97-AF65-F5344CB8AC3E}">
        <p14:creationId xmlns:p14="http://schemas.microsoft.com/office/powerpoint/2010/main" val="53218885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1714500" y="2361747"/>
            <a:ext cx="8763000" cy="4343400"/>
          </a:xfrm>
        </p:spPr>
        <p:txBody>
          <a:bodyPr vert="horz" lIns="91440" tIns="45720" rIns="91440" bIns="45720" rtlCol="0" anchor="t">
            <a:normAutofit/>
          </a:bodyPr>
          <a:lstStyle/>
          <a:p>
            <a:pPr eaLnBrk="1" hangingPunct="1">
              <a:spcBef>
                <a:spcPct val="0"/>
              </a:spcBef>
              <a:buClr>
                <a:srgbClr val="00B050"/>
              </a:buClr>
            </a:pPr>
            <a:endParaRPr lang="en-US" altLang="en-US" sz="1100" b="0" dirty="0"/>
          </a:p>
          <a:p>
            <a:pPr eaLnBrk="1" hangingPunct="1">
              <a:lnSpc>
                <a:spcPct val="90000"/>
              </a:lnSpc>
              <a:buFont typeface="Arial" charset="0"/>
              <a:buNone/>
            </a:pPr>
            <a:endParaRPr lang="en-US" sz="2800" dirty="0"/>
          </a:p>
        </p:txBody>
      </p:sp>
      <p:pic>
        <p:nvPicPr>
          <p:cNvPr id="2" name="Picture 3">
            <a:extLst>
              <a:ext uri="{FF2B5EF4-FFF2-40B4-BE49-F238E27FC236}">
                <a16:creationId xmlns="" xmlns:a16="http://schemas.microsoft.com/office/drawing/2014/main" id="{18B5B1FE-B1DE-4B7C-B05E-81F5065309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6732" y="158031"/>
            <a:ext cx="7212013" cy="667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 xmlns:a16="http://schemas.microsoft.com/office/drawing/2014/main" id="{C4E89546-7B79-4CF8-8D67-67C4C5BA24FE}"/>
              </a:ext>
            </a:extLst>
          </p:cNvPr>
          <p:cNvSpPr/>
          <p:nvPr/>
        </p:nvSpPr>
        <p:spPr>
          <a:xfrm>
            <a:off x="2271728" y="222629"/>
            <a:ext cx="2300272" cy="45720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Left Arrow 12">
            <a:extLst>
              <a:ext uri="{FF2B5EF4-FFF2-40B4-BE49-F238E27FC236}">
                <a16:creationId xmlns="" xmlns:a16="http://schemas.microsoft.com/office/drawing/2014/main" id="{BB14AEDB-E58F-4EA4-B329-22C7192FF7E4}"/>
              </a:ext>
            </a:extLst>
          </p:cNvPr>
          <p:cNvSpPr/>
          <p:nvPr/>
        </p:nvSpPr>
        <p:spPr>
          <a:xfrm rot="10800000">
            <a:off x="1293828" y="5667866"/>
            <a:ext cx="977900" cy="967505"/>
          </a:xfrm>
          <a:prstGeom prst="lef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2">
            <a:extLst>
              <a:ext uri="{FF2B5EF4-FFF2-40B4-BE49-F238E27FC236}">
                <a16:creationId xmlns="" xmlns:a16="http://schemas.microsoft.com/office/drawing/2014/main" id="{15C1565B-D8AD-4A26-B8E5-0DB6A2DB84F9}"/>
              </a:ext>
            </a:extLst>
          </p:cNvPr>
          <p:cNvSpPr>
            <a:spLocks noGrp="1" noChangeArrowheads="1"/>
          </p:cNvSpPr>
          <p:nvPr>
            <p:ph type="title"/>
          </p:nvPr>
        </p:nvSpPr>
        <p:spPr>
          <a:xfrm rot="20906457">
            <a:off x="272500" y="2312045"/>
            <a:ext cx="11847576" cy="1143000"/>
          </a:xfrm>
        </p:spPr>
        <p:txBody>
          <a:bodyPr/>
          <a:lstStyle/>
          <a:p>
            <a:pPr eaLnBrk="1" hangingPunct="1"/>
            <a:r>
              <a:rPr lang="en-US" altLang="en-US" sz="3200" dirty="0">
                <a:highlight>
                  <a:srgbClr val="FF0000"/>
                </a:highlight>
                <a:latin typeface="Arial" panose="020B0604020202020204" pitchFamily="34" charset="0"/>
                <a:ea typeface="ＭＳ Ｐゴシック" panose="020B0600070205080204" pitchFamily="34" charset="-128"/>
                <a:cs typeface="Arial" panose="020B0604020202020204" pitchFamily="34" charset="0"/>
              </a:rPr>
              <a:t>Not Official – Must receive official scores from ACT/SAT</a:t>
            </a:r>
          </a:p>
        </p:txBody>
      </p:sp>
    </p:spTree>
    <p:extLst>
      <p:ext uri="{BB962C8B-B14F-4D97-AF65-F5344CB8AC3E}">
        <p14:creationId xmlns:p14="http://schemas.microsoft.com/office/powerpoint/2010/main" val="21631612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7">
            <a:extLst>
              <a:ext uri="{FF2B5EF4-FFF2-40B4-BE49-F238E27FC236}">
                <a16:creationId xmlns="" xmlns:a16="http://schemas.microsoft.com/office/drawing/2014/main" id="{53967717-F63D-48A2-A535-966EA8D867DF}"/>
              </a:ext>
            </a:extLst>
          </p:cNvPr>
          <p:cNvSpPr>
            <a:spLocks noGrp="1" noChangeArrowheads="1"/>
          </p:cNvSpPr>
          <p:nvPr>
            <p:ph type="body" idx="1"/>
          </p:nvPr>
        </p:nvSpPr>
        <p:spPr>
          <a:xfrm>
            <a:off x="1676400" y="2074705"/>
            <a:ext cx="8458200" cy="4292600"/>
          </a:xfrm>
        </p:spPr>
        <p:txBody>
          <a:bodyPr>
            <a:normAutofit lnSpcReduction="10000"/>
          </a:bodyPr>
          <a:lstStyle/>
          <a:p>
            <a:pPr eaLnBrk="1" hangingPunct="1">
              <a:spcBef>
                <a:spcPct val="0"/>
              </a:spcBef>
              <a:spcAft>
                <a:spcPts val="1200"/>
              </a:spcAft>
              <a:buClr>
                <a:srgbClr val="7030A0"/>
              </a:buClr>
              <a:defRPr/>
            </a:pPr>
            <a:r>
              <a:rPr lang="en-US" altLang="en-US" sz="2000" b="0" dirty="0">
                <a:latin typeface="+mn-lt"/>
                <a:ea typeface="ＭＳ Ｐゴシック" panose="020B0600070205080204" pitchFamily="34" charset="-128"/>
                <a:cs typeface="Arial" panose="020B0604020202020204" pitchFamily="34" charset="0"/>
              </a:rPr>
              <a:t>Merit-based scholarship/forgivable loan</a:t>
            </a:r>
          </a:p>
          <a:p>
            <a:pPr eaLnBrk="1" hangingPunct="1">
              <a:spcBef>
                <a:spcPct val="0"/>
              </a:spcBef>
              <a:spcAft>
                <a:spcPts val="1200"/>
              </a:spcAft>
              <a:buClr>
                <a:srgbClr val="7030A0"/>
              </a:buClr>
              <a:defRPr/>
            </a:pPr>
            <a:r>
              <a:rPr lang="en-US" altLang="en-US" sz="2000" b="0" dirty="0">
                <a:latin typeface="+mn-lt"/>
                <a:ea typeface="ＭＳ Ｐゴシック" panose="020B0600070205080204" pitchFamily="34" charset="-128"/>
                <a:cs typeface="Arial" panose="020B0604020202020204" pitchFamily="34" charset="0"/>
              </a:rPr>
              <a:t>1-year service requirement for each year the scholarship received</a:t>
            </a:r>
          </a:p>
          <a:p>
            <a:pPr eaLnBrk="1" hangingPunct="1">
              <a:spcBef>
                <a:spcPct val="0"/>
              </a:spcBef>
              <a:spcAft>
                <a:spcPts val="1200"/>
              </a:spcAft>
              <a:buClr>
                <a:srgbClr val="7030A0"/>
              </a:buClr>
              <a:defRPr/>
            </a:pPr>
            <a:r>
              <a:rPr lang="en-US" altLang="en-US" sz="2000" b="0" dirty="0">
                <a:latin typeface="+mn-lt"/>
                <a:ea typeface="ＭＳ Ｐゴシック" panose="020B0600070205080204" pitchFamily="34" charset="-128"/>
                <a:cs typeface="Arial" panose="020B0604020202020204" pitchFamily="34" charset="0"/>
              </a:rPr>
              <a:t>Online application at </a:t>
            </a:r>
            <a:r>
              <a:rPr lang="en-US" altLang="en-US" sz="2000" b="0" dirty="0">
                <a:latin typeface="+mn-lt"/>
                <a:ea typeface="ＭＳ Ｐゴシック" panose="020B0600070205080204" pitchFamily="34" charset="-128"/>
                <a:cs typeface="Arial" panose="020B0604020202020204" pitchFamily="34" charset="0"/>
                <a:hlinkClick r:id="rId3"/>
              </a:rPr>
              <a:t>www.collegeforwv.com/wvstem</a:t>
            </a:r>
            <a:r>
              <a:rPr lang="en-US" altLang="en-US" sz="2000" b="0" dirty="0">
                <a:latin typeface="+mn-lt"/>
                <a:ea typeface="ＭＳ Ｐゴシック" panose="020B0600070205080204" pitchFamily="34" charset="-128"/>
                <a:cs typeface="Arial" panose="020B0604020202020204" pitchFamily="34" charset="0"/>
              </a:rPr>
              <a:t>/wvstem becomes available October 1.</a:t>
            </a:r>
          </a:p>
          <a:p>
            <a:pPr eaLnBrk="1" hangingPunct="1">
              <a:spcBef>
                <a:spcPct val="0"/>
              </a:spcBef>
              <a:spcAft>
                <a:spcPts val="1200"/>
              </a:spcAft>
              <a:buClr>
                <a:srgbClr val="7030A0"/>
              </a:buClr>
              <a:defRPr/>
            </a:pPr>
            <a:r>
              <a:rPr lang="en-US" altLang="en-US" sz="2000" b="0" dirty="0">
                <a:latin typeface="+mn-lt"/>
                <a:ea typeface="ＭＳ Ｐゴシック" panose="020B0600070205080204" pitchFamily="34" charset="-128"/>
                <a:cs typeface="Arial" panose="020B0604020202020204" pitchFamily="34" charset="0"/>
              </a:rPr>
              <a:t>March 1 application deadline</a:t>
            </a:r>
          </a:p>
          <a:p>
            <a:pPr eaLnBrk="1" hangingPunct="1">
              <a:spcBef>
                <a:spcPct val="0"/>
              </a:spcBef>
              <a:spcAft>
                <a:spcPts val="1200"/>
              </a:spcAft>
              <a:buClr>
                <a:srgbClr val="7030A0"/>
              </a:buClr>
              <a:defRPr/>
            </a:pPr>
            <a:r>
              <a:rPr lang="en-US" altLang="en-US" sz="2000" b="0" dirty="0">
                <a:latin typeface="+mn-lt"/>
                <a:ea typeface="ＭＳ Ｐゴシック" panose="020B0600070205080204" pitchFamily="34" charset="-128"/>
                <a:cs typeface="Arial" panose="020B0604020202020204" pitchFamily="34" charset="0"/>
              </a:rPr>
              <a:t>3.0 overall GPA</a:t>
            </a:r>
          </a:p>
          <a:p>
            <a:pPr eaLnBrk="1" hangingPunct="1">
              <a:spcBef>
                <a:spcPct val="0"/>
              </a:spcBef>
              <a:spcAft>
                <a:spcPts val="1200"/>
              </a:spcAft>
              <a:buClr>
                <a:srgbClr val="7030A0"/>
              </a:buClr>
              <a:defRPr/>
            </a:pPr>
            <a:r>
              <a:rPr lang="en-US" altLang="en-US" sz="2000" b="0" dirty="0">
                <a:latin typeface="+mn-lt"/>
                <a:ea typeface="ＭＳ Ｐゴシック" panose="020B0600070205080204" pitchFamily="34" charset="-128"/>
                <a:cs typeface="Arial" panose="020B0604020202020204" pitchFamily="34" charset="0"/>
              </a:rPr>
              <a:t>Enrolled or accepted for enrollment full-time in an engineering, science or technology program (4-yr, 2-yr or certificate). Approved programs determined by federal government.</a:t>
            </a:r>
          </a:p>
          <a:p>
            <a:pPr eaLnBrk="1" hangingPunct="1">
              <a:spcBef>
                <a:spcPct val="0"/>
              </a:spcBef>
              <a:spcAft>
                <a:spcPts val="1200"/>
              </a:spcAft>
              <a:buClr>
                <a:srgbClr val="7030A0"/>
              </a:buClr>
              <a:defRPr/>
            </a:pPr>
            <a:r>
              <a:rPr lang="en-US" altLang="en-US" sz="2000" b="0" dirty="0">
                <a:latin typeface="+mn-lt"/>
                <a:ea typeface="ＭＳ Ｐゴシック" panose="020B0600070205080204" pitchFamily="34" charset="-128"/>
                <a:cs typeface="Arial" panose="020B0604020202020204" pitchFamily="34" charset="0"/>
              </a:rPr>
              <a:t>Maximum annual award amount is $3,000</a:t>
            </a:r>
          </a:p>
          <a:p>
            <a:pPr eaLnBrk="1" hangingPunct="1">
              <a:spcBef>
                <a:spcPct val="0"/>
              </a:spcBef>
              <a:spcAft>
                <a:spcPts val="1200"/>
              </a:spcAft>
              <a:buClr>
                <a:srgbClr val="7030A0"/>
              </a:buClr>
              <a:defRPr/>
            </a:pPr>
            <a:r>
              <a:rPr lang="en-US" altLang="en-US" sz="2000" b="0" dirty="0">
                <a:latin typeface="+mn-lt"/>
                <a:ea typeface="ＭＳ Ｐゴシック" panose="020B0600070205080204" pitchFamily="34" charset="-128"/>
                <a:cs typeface="Arial" panose="020B0604020202020204" pitchFamily="34" charset="0"/>
              </a:rPr>
              <a:t>Requires student to complete promissory note</a:t>
            </a:r>
          </a:p>
          <a:p>
            <a:pPr eaLnBrk="1" hangingPunct="1">
              <a:lnSpc>
                <a:spcPct val="90000"/>
              </a:lnSpc>
              <a:buClr>
                <a:srgbClr val="990000"/>
              </a:buClr>
              <a:buFontTx/>
              <a:buNone/>
              <a:defRPr/>
            </a:pPr>
            <a:endParaRPr lang="en-US" altLang="en-US" dirty="0">
              <a:latin typeface="Times New Roman" panose="02020603050405020304" pitchFamily="18" charset="0"/>
              <a:ea typeface="ＭＳ Ｐゴシック" panose="020B0600070205080204" pitchFamily="34" charset="-128"/>
              <a:cs typeface="Arial" panose="020B0604020202020204" pitchFamily="34" charset="0"/>
            </a:endParaRPr>
          </a:p>
          <a:p>
            <a:pPr eaLnBrk="1" hangingPunct="1">
              <a:lnSpc>
                <a:spcPct val="90000"/>
              </a:lnSpc>
              <a:defRPr/>
            </a:pPr>
            <a:endParaRPr lang="en-US" altLang="en-US" sz="2800"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74755" name="Picture 2" descr="A picture containing drawing&#10;&#10;Description automatically generated">
            <a:extLst>
              <a:ext uri="{FF2B5EF4-FFF2-40B4-BE49-F238E27FC236}">
                <a16:creationId xmlns="" xmlns:a16="http://schemas.microsoft.com/office/drawing/2014/main" id="{606CD9B7-144F-4C01-87B5-4ACFD56ACB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7312" y="303055"/>
            <a:ext cx="40767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176301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 xmlns:a16="http://schemas.microsoft.com/office/drawing/2014/main" id="{F8521AF8-493E-40B1-AA2A-511D1C6FA856}"/>
              </a:ext>
            </a:extLst>
          </p:cNvPr>
          <p:cNvSpPr>
            <a:spLocks noGrp="1" noChangeArrowheads="1"/>
          </p:cNvSpPr>
          <p:nvPr>
            <p:ph type="body" idx="1"/>
          </p:nvPr>
        </p:nvSpPr>
        <p:spPr>
          <a:xfrm>
            <a:off x="1752600" y="1676400"/>
            <a:ext cx="8534400" cy="4419600"/>
          </a:xfrm>
        </p:spPr>
        <p:txBody>
          <a:bodyPr>
            <a:normAutofit lnSpcReduction="10000"/>
          </a:bodyPr>
          <a:lstStyle/>
          <a:p>
            <a:pPr marL="457200" eaLnBrk="1" hangingPunct="1">
              <a:lnSpc>
                <a:spcPct val="85000"/>
              </a:lnSpc>
              <a:spcBef>
                <a:spcPct val="0"/>
              </a:spcBef>
              <a:spcAft>
                <a:spcPts val="1200"/>
              </a:spcAft>
              <a:buClr>
                <a:srgbClr val="00B050"/>
              </a:buClr>
              <a:defRPr/>
            </a:pPr>
            <a:r>
              <a:rPr lang="en-US" altLang="en-US" sz="2400" b="0" dirty="0">
                <a:latin typeface="+mn-lt"/>
                <a:ea typeface="ＭＳ Ｐゴシック" panose="020B0600070205080204" pitchFamily="34" charset="-128"/>
                <a:cs typeface="Arial" panose="020B0604020202020204" pitchFamily="34" charset="0"/>
              </a:rPr>
              <a:t>Merit-based scholarship/forgivable loan</a:t>
            </a:r>
          </a:p>
          <a:p>
            <a:pPr marL="457200" eaLnBrk="1" hangingPunct="1">
              <a:lnSpc>
                <a:spcPct val="85000"/>
              </a:lnSpc>
              <a:spcBef>
                <a:spcPct val="0"/>
              </a:spcBef>
              <a:spcAft>
                <a:spcPts val="1200"/>
              </a:spcAft>
              <a:buClr>
                <a:srgbClr val="00B050"/>
              </a:buClr>
              <a:defRPr/>
            </a:pPr>
            <a:r>
              <a:rPr lang="en-US" altLang="en-US" sz="2400" b="0" dirty="0">
                <a:latin typeface="+mn-lt"/>
                <a:ea typeface="ＭＳ Ｐゴシック" panose="020B0600070205080204" pitchFamily="34" charset="-128"/>
                <a:cs typeface="Arial" panose="020B0604020202020204" pitchFamily="34" charset="0"/>
              </a:rPr>
              <a:t>December 31</a:t>
            </a:r>
            <a:r>
              <a:rPr lang="en-US" altLang="en-US" sz="2400" b="0" baseline="30000" dirty="0">
                <a:latin typeface="+mn-lt"/>
                <a:ea typeface="ＭＳ Ｐゴシック" panose="020B0600070205080204" pitchFamily="34" charset="-128"/>
                <a:cs typeface="Arial" panose="020B0604020202020204" pitchFamily="34" charset="0"/>
              </a:rPr>
              <a:t>st </a:t>
            </a:r>
            <a:r>
              <a:rPr lang="en-US" altLang="en-US" sz="2400" b="0" dirty="0">
                <a:latin typeface="+mn-lt"/>
                <a:ea typeface="ＭＳ Ｐゴシック" panose="020B0600070205080204" pitchFamily="34" charset="-128"/>
                <a:cs typeface="Arial" panose="020B0604020202020204" pitchFamily="34" charset="0"/>
              </a:rPr>
              <a:t>for 1</a:t>
            </a:r>
            <a:r>
              <a:rPr lang="en-US" altLang="en-US" sz="2400" b="0" baseline="30000" dirty="0">
                <a:latin typeface="+mn-lt"/>
                <a:ea typeface="ＭＳ Ｐゴシック" panose="020B0600070205080204" pitchFamily="34" charset="-128"/>
                <a:cs typeface="Arial" panose="020B0604020202020204" pitchFamily="34" charset="0"/>
              </a:rPr>
              <a:t>st</a:t>
            </a:r>
            <a:r>
              <a:rPr lang="en-US" altLang="en-US" sz="2400" b="0" dirty="0">
                <a:latin typeface="+mn-lt"/>
                <a:ea typeface="ＭＳ Ｐゴシック" panose="020B0600070205080204" pitchFamily="34" charset="-128"/>
                <a:cs typeface="Arial" panose="020B0604020202020204" pitchFamily="34" charset="0"/>
              </a:rPr>
              <a:t> round application deadline</a:t>
            </a:r>
          </a:p>
          <a:p>
            <a:pPr marL="457200" eaLnBrk="1" hangingPunct="1">
              <a:lnSpc>
                <a:spcPct val="85000"/>
              </a:lnSpc>
              <a:spcBef>
                <a:spcPct val="0"/>
              </a:spcBef>
              <a:spcAft>
                <a:spcPts val="1200"/>
              </a:spcAft>
              <a:buClr>
                <a:srgbClr val="00B050"/>
              </a:buClr>
              <a:defRPr/>
            </a:pPr>
            <a:r>
              <a:rPr lang="en-US" altLang="en-US" sz="2400" b="0" dirty="0">
                <a:latin typeface="+mn-lt"/>
                <a:ea typeface="ＭＳ Ｐゴシック" panose="020B0600070205080204" pitchFamily="34" charset="-128"/>
                <a:cs typeface="Arial" panose="020B0604020202020204" pitchFamily="34" charset="0"/>
              </a:rPr>
              <a:t>Application available July 15, 2021</a:t>
            </a:r>
          </a:p>
          <a:p>
            <a:pPr marL="457200" eaLnBrk="1" hangingPunct="1">
              <a:lnSpc>
                <a:spcPct val="85000"/>
              </a:lnSpc>
              <a:spcBef>
                <a:spcPct val="0"/>
              </a:spcBef>
              <a:spcAft>
                <a:spcPts val="1200"/>
              </a:spcAft>
              <a:buClr>
                <a:srgbClr val="00B050"/>
              </a:buClr>
              <a:defRPr/>
            </a:pPr>
            <a:r>
              <a:rPr lang="en-US" altLang="en-US" sz="2400" b="0" dirty="0">
                <a:latin typeface="+mn-lt"/>
                <a:ea typeface="ＭＳ Ｐゴシック" panose="020B0600070205080204" pitchFamily="34" charset="-128"/>
                <a:cs typeface="Arial" panose="020B0604020202020204" pitchFamily="34" charset="0"/>
              </a:rPr>
              <a:t>Must be enrolled as a full-time student in a course leading to certification as a teacher in critical need fields of math, science, special education, or elementary education.</a:t>
            </a:r>
          </a:p>
          <a:p>
            <a:pPr marL="457200" eaLnBrk="1" hangingPunct="1">
              <a:lnSpc>
                <a:spcPct val="85000"/>
              </a:lnSpc>
              <a:spcBef>
                <a:spcPct val="0"/>
              </a:spcBef>
              <a:spcAft>
                <a:spcPts val="1200"/>
              </a:spcAft>
              <a:buClr>
                <a:srgbClr val="00B050"/>
              </a:buClr>
              <a:defRPr/>
            </a:pPr>
            <a:r>
              <a:rPr lang="en-US" altLang="en-US" sz="2400" b="0" dirty="0">
                <a:latin typeface="+mn-lt"/>
                <a:ea typeface="ＭＳ Ｐゴシック" panose="020B0600070205080204" pitchFamily="34" charset="-128"/>
                <a:cs typeface="Arial" panose="020B0604020202020204" pitchFamily="34" charset="0"/>
              </a:rPr>
              <a:t>Must have a 3.25 GPA and college ready test scores </a:t>
            </a:r>
          </a:p>
          <a:p>
            <a:pPr marL="457200" eaLnBrk="1" hangingPunct="1">
              <a:lnSpc>
                <a:spcPct val="85000"/>
              </a:lnSpc>
              <a:spcBef>
                <a:spcPct val="0"/>
              </a:spcBef>
              <a:spcAft>
                <a:spcPts val="1200"/>
              </a:spcAft>
              <a:buClr>
                <a:srgbClr val="00B050"/>
              </a:buClr>
              <a:defRPr/>
            </a:pPr>
            <a:r>
              <a:rPr lang="en-US" altLang="en-US" sz="2400" b="0" dirty="0">
                <a:latin typeface="+mn-lt"/>
                <a:ea typeface="ＭＳ Ｐゴシック" panose="020B0600070205080204" pitchFamily="34" charset="-128"/>
                <a:cs typeface="Arial" panose="020B0604020202020204" pitchFamily="34" charset="0"/>
              </a:rPr>
              <a:t>Maximum annual award amount is $10,000</a:t>
            </a:r>
          </a:p>
          <a:p>
            <a:pPr marL="457200" eaLnBrk="1" hangingPunct="1">
              <a:lnSpc>
                <a:spcPct val="85000"/>
              </a:lnSpc>
              <a:spcBef>
                <a:spcPct val="0"/>
              </a:spcBef>
              <a:spcAft>
                <a:spcPts val="1200"/>
              </a:spcAft>
              <a:buClr>
                <a:srgbClr val="00B050"/>
              </a:buClr>
              <a:defRPr/>
            </a:pPr>
            <a:r>
              <a:rPr lang="en-US" altLang="en-US" sz="2400" b="0" dirty="0">
                <a:latin typeface="+mn-lt"/>
                <a:ea typeface="ＭＳ Ｐゴシック" panose="020B0600070205080204" pitchFamily="34" charset="-128"/>
                <a:cs typeface="Arial" panose="020B0604020202020204" pitchFamily="34" charset="0"/>
              </a:rPr>
              <a:t>Renewed automatically up to 4 years</a:t>
            </a:r>
          </a:p>
          <a:p>
            <a:pPr marL="457200" eaLnBrk="1" hangingPunct="1">
              <a:lnSpc>
                <a:spcPct val="85000"/>
              </a:lnSpc>
              <a:spcBef>
                <a:spcPct val="0"/>
              </a:spcBef>
              <a:spcAft>
                <a:spcPts val="1200"/>
              </a:spcAft>
              <a:buClr>
                <a:srgbClr val="00B050"/>
              </a:buClr>
              <a:defRPr/>
            </a:pPr>
            <a:r>
              <a:rPr lang="en-US" altLang="en-US" sz="2400" b="0" dirty="0">
                <a:latin typeface="+mn-lt"/>
                <a:ea typeface="ＭＳ Ｐゴシック" panose="020B0600070205080204" pitchFamily="34" charset="-128"/>
                <a:cs typeface="Arial" panose="020B0604020202020204" pitchFamily="34" charset="0"/>
              </a:rPr>
              <a:t>Service Requirement: Teach in critical need field for 5 years in WV</a:t>
            </a:r>
          </a:p>
        </p:txBody>
      </p:sp>
      <p:pic>
        <p:nvPicPr>
          <p:cNvPr id="77827" name="Picture 2" descr="A close up of a sign&#10;&#10;Description automatically generated">
            <a:extLst>
              <a:ext uri="{FF2B5EF4-FFF2-40B4-BE49-F238E27FC236}">
                <a16:creationId xmlns="" xmlns:a16="http://schemas.microsoft.com/office/drawing/2014/main" id="{7313CA69-1DB5-4E87-84A5-0258D34162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3739" y="76200"/>
            <a:ext cx="3182937"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846581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 xmlns:a16="http://schemas.microsoft.com/office/drawing/2014/main" id="{7977132A-78F8-48E0-8589-A0DE73F15B54}"/>
              </a:ext>
            </a:extLst>
          </p:cNvPr>
          <p:cNvSpPr>
            <a:spLocks noGrp="1" noChangeArrowheads="1"/>
          </p:cNvSpPr>
          <p:nvPr>
            <p:ph type="body" idx="1"/>
          </p:nvPr>
        </p:nvSpPr>
        <p:spPr>
          <a:xfrm>
            <a:off x="1789907" y="2091610"/>
            <a:ext cx="8610600" cy="3810000"/>
          </a:xfrm>
        </p:spPr>
        <p:txBody>
          <a:bodyPr>
            <a:normAutofit lnSpcReduction="10000"/>
          </a:bodyPr>
          <a:lstStyle/>
          <a:p>
            <a:pPr marL="457200" eaLnBrk="1" hangingPunct="1">
              <a:lnSpc>
                <a:spcPct val="85000"/>
              </a:lnSpc>
              <a:spcBef>
                <a:spcPct val="50000"/>
              </a:spcBef>
              <a:buClr>
                <a:srgbClr val="92D050"/>
              </a:buClr>
              <a:defRPr/>
            </a:pPr>
            <a:r>
              <a:rPr lang="en-US" altLang="en-US" sz="2800" b="0" dirty="0">
                <a:latin typeface="+mn-lt"/>
                <a:ea typeface="ＭＳ Ｐゴシック" panose="020B0600070205080204" pitchFamily="34" charset="-128"/>
                <a:cs typeface="Arial" panose="020B0604020202020204" pitchFamily="34" charset="0"/>
              </a:rPr>
              <a:t>Scholarships for students going into nursing</a:t>
            </a:r>
          </a:p>
          <a:p>
            <a:pPr marL="457200" eaLnBrk="1" hangingPunct="1">
              <a:lnSpc>
                <a:spcPct val="85000"/>
              </a:lnSpc>
              <a:spcBef>
                <a:spcPct val="50000"/>
              </a:spcBef>
              <a:buClr>
                <a:srgbClr val="92D050"/>
              </a:buClr>
              <a:defRPr/>
            </a:pPr>
            <a:r>
              <a:rPr lang="en-US" altLang="en-US" sz="2800" b="0" dirty="0">
                <a:latin typeface="+mn-lt"/>
                <a:ea typeface="ＭＳ Ｐゴシック" panose="020B0600070205080204" pitchFamily="34" charset="-128"/>
                <a:cs typeface="Arial" panose="020B0604020202020204" pitchFamily="34" charset="0"/>
              </a:rPr>
              <a:t>Must have completed ½ of their program</a:t>
            </a:r>
          </a:p>
          <a:p>
            <a:pPr marL="457200" eaLnBrk="1" hangingPunct="1">
              <a:lnSpc>
                <a:spcPct val="85000"/>
              </a:lnSpc>
              <a:spcBef>
                <a:spcPct val="50000"/>
              </a:spcBef>
              <a:buClr>
                <a:srgbClr val="92D050"/>
              </a:buClr>
              <a:defRPr/>
            </a:pPr>
            <a:r>
              <a:rPr lang="en-US" altLang="en-US" sz="2800" b="0" dirty="0">
                <a:latin typeface="+mn-lt"/>
                <a:ea typeface="ＭＳ Ｐゴシック" panose="020B0600070205080204" pitchFamily="34" charset="-128"/>
                <a:cs typeface="Arial" panose="020B0604020202020204" pitchFamily="34" charset="0"/>
              </a:rPr>
              <a:t>Commit to work/teach in WV</a:t>
            </a:r>
          </a:p>
          <a:p>
            <a:pPr marL="457200" eaLnBrk="1" hangingPunct="1">
              <a:lnSpc>
                <a:spcPct val="85000"/>
              </a:lnSpc>
              <a:spcBef>
                <a:spcPct val="50000"/>
              </a:spcBef>
              <a:buClr>
                <a:srgbClr val="92D050"/>
              </a:buClr>
              <a:defRPr/>
            </a:pPr>
            <a:r>
              <a:rPr lang="en-US" altLang="en-US" sz="2800" b="0" dirty="0">
                <a:latin typeface="+mn-lt"/>
                <a:ea typeface="ＭＳ Ｐゴシック" panose="020B0600070205080204" pitchFamily="34" charset="-128"/>
                <a:cs typeface="Arial" panose="020B0604020202020204" pitchFamily="34" charset="0"/>
              </a:rPr>
              <a:t>For LPN, RN, LPN Teaching Certificate, MSN &amp; Doctoral programs</a:t>
            </a:r>
          </a:p>
          <a:p>
            <a:pPr marL="457200" eaLnBrk="1" hangingPunct="1">
              <a:lnSpc>
                <a:spcPct val="85000"/>
              </a:lnSpc>
              <a:spcBef>
                <a:spcPct val="50000"/>
              </a:spcBef>
              <a:buClr>
                <a:srgbClr val="92D050"/>
              </a:buClr>
              <a:defRPr/>
            </a:pPr>
            <a:r>
              <a:rPr lang="en-US" altLang="en-US" sz="2800" b="0" dirty="0">
                <a:latin typeface="+mn-lt"/>
                <a:ea typeface="ＭＳ Ｐゴシック" panose="020B0600070205080204" pitchFamily="34" charset="-128"/>
                <a:cs typeface="Arial" panose="020B0604020202020204" pitchFamily="34" charset="0"/>
                <a:hlinkClick r:id="rId3"/>
              </a:rPr>
              <a:t>www.wvcenterfornursing.org</a:t>
            </a:r>
            <a:r>
              <a:rPr lang="en-US" altLang="en-US" sz="2800" b="0" dirty="0">
                <a:latin typeface="+mn-lt"/>
                <a:ea typeface="ＭＳ Ｐゴシック" panose="020B0600070205080204" pitchFamily="34" charset="-128"/>
                <a:cs typeface="Arial" panose="020B0604020202020204" pitchFamily="34" charset="0"/>
              </a:rPr>
              <a:t> or </a:t>
            </a:r>
            <a:r>
              <a:rPr lang="en-US" altLang="en-US" sz="2800" b="0" dirty="0">
                <a:latin typeface="+mn-lt"/>
                <a:ea typeface="ＭＳ Ｐゴシック" panose="020B0600070205080204" pitchFamily="34" charset="-128"/>
                <a:cs typeface="Arial" panose="020B0604020202020204" pitchFamily="34" charset="0"/>
                <a:hlinkClick r:id="rId4"/>
              </a:rPr>
              <a:t>www.cfwv.com</a:t>
            </a:r>
            <a:endParaRPr lang="en-US" altLang="en-US" sz="2800" b="0" dirty="0">
              <a:latin typeface="+mn-lt"/>
              <a:ea typeface="ＭＳ Ｐゴシック" panose="020B0600070205080204" pitchFamily="34" charset="-128"/>
              <a:cs typeface="Arial" panose="020B0604020202020204" pitchFamily="34" charset="0"/>
            </a:endParaRPr>
          </a:p>
          <a:p>
            <a:pPr marL="571500" indent="-457200" eaLnBrk="1" hangingPunct="1">
              <a:lnSpc>
                <a:spcPct val="85000"/>
              </a:lnSpc>
              <a:spcBef>
                <a:spcPct val="50000"/>
              </a:spcBef>
              <a:buClr>
                <a:srgbClr val="92D050"/>
              </a:buClr>
              <a:defRPr/>
            </a:pPr>
            <a:r>
              <a:rPr lang="en-US" altLang="en-US" sz="2800" b="0" dirty="0">
                <a:latin typeface="+mn-lt"/>
                <a:ea typeface="ＭＳ Ｐゴシック" panose="020B0600070205080204" pitchFamily="34" charset="-128"/>
                <a:cs typeface="Arial" panose="020B0604020202020204" pitchFamily="34" charset="0"/>
              </a:rPr>
              <a:t>Application is available April 15-June 1 to apply for Fall 2022-Summer 2023</a:t>
            </a:r>
          </a:p>
        </p:txBody>
      </p:sp>
      <p:pic>
        <p:nvPicPr>
          <p:cNvPr id="84995" name="Picture 2" descr="A close up of a sign&#10;&#10;Description automatically generated">
            <a:extLst>
              <a:ext uri="{FF2B5EF4-FFF2-40B4-BE49-F238E27FC236}">
                <a16:creationId xmlns="" xmlns:a16="http://schemas.microsoft.com/office/drawing/2014/main" id="{347DD4BE-FCAB-468F-A25C-9A71FF708B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1988" y="251210"/>
            <a:ext cx="3246437"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390783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209800" y="304800"/>
            <a:ext cx="6553200" cy="1104900"/>
          </a:xfrm>
        </p:spPr>
        <p:txBody>
          <a:bodyPr lIns="92075" tIns="46038" rIns="92075" bIns="46038" anchor="b"/>
          <a:lstStyle/>
          <a:p>
            <a:pPr eaLnBrk="1" hangingPunct="1"/>
            <a:r>
              <a:rPr lang="en-US" altLang="en-US" sz="4000">
                <a:solidFill>
                  <a:srgbClr val="0058A9"/>
                </a:solidFill>
              </a:rPr>
              <a:t>Institutional Aid</a:t>
            </a:r>
          </a:p>
        </p:txBody>
      </p:sp>
      <p:sp>
        <p:nvSpPr>
          <p:cNvPr id="37892" name="Rectangle 3"/>
          <p:cNvSpPr>
            <a:spLocks noGrp="1" noChangeArrowheads="1"/>
          </p:cNvSpPr>
          <p:nvPr>
            <p:ph idx="1"/>
          </p:nvPr>
        </p:nvSpPr>
        <p:spPr>
          <a:xfrm>
            <a:off x="1905000" y="2454897"/>
            <a:ext cx="7010400" cy="4419600"/>
          </a:xfrm>
        </p:spPr>
        <p:txBody>
          <a:bodyPr lIns="92075" tIns="46038" rIns="92075" bIns="46038" rtlCol="0">
            <a:normAutofit/>
          </a:bodyPr>
          <a:lstStyle/>
          <a:p>
            <a:pPr eaLnBrk="1" fontAlgn="auto" hangingPunct="1">
              <a:spcBef>
                <a:spcPts val="0"/>
              </a:spcBef>
              <a:spcAft>
                <a:spcPts val="1200"/>
              </a:spcAft>
              <a:buClr>
                <a:srgbClr val="990099"/>
              </a:buClr>
              <a:buFont typeface="Arial" pitchFamily="34" charset="0"/>
              <a:buChar char="•"/>
              <a:defRPr/>
            </a:pPr>
            <a:r>
              <a:rPr lang="en-US" altLang="en-US" b="0"/>
              <a:t>Academic Scholarships</a:t>
            </a:r>
          </a:p>
          <a:p>
            <a:pPr eaLnBrk="1" fontAlgn="auto" hangingPunct="1">
              <a:spcBef>
                <a:spcPts val="0"/>
              </a:spcBef>
              <a:spcAft>
                <a:spcPts val="1200"/>
              </a:spcAft>
              <a:buClr>
                <a:srgbClr val="990099"/>
              </a:buClr>
              <a:buFont typeface="Arial" pitchFamily="34" charset="0"/>
              <a:buChar char="•"/>
              <a:defRPr/>
            </a:pPr>
            <a:r>
              <a:rPr lang="en-US" altLang="en-US" b="0"/>
              <a:t>Performance Scholarships</a:t>
            </a:r>
          </a:p>
          <a:p>
            <a:pPr eaLnBrk="1" fontAlgn="auto" hangingPunct="1">
              <a:spcBef>
                <a:spcPts val="0"/>
              </a:spcBef>
              <a:spcAft>
                <a:spcPts val="1200"/>
              </a:spcAft>
              <a:buClr>
                <a:srgbClr val="990099"/>
              </a:buClr>
              <a:buFont typeface="Arial" pitchFamily="34" charset="0"/>
              <a:buChar char="•"/>
              <a:defRPr/>
            </a:pPr>
            <a:r>
              <a:rPr lang="en-US" altLang="en-US" b="0"/>
              <a:t>Entitlement Scholarships</a:t>
            </a:r>
          </a:p>
          <a:p>
            <a:pPr eaLnBrk="1" fontAlgn="auto" hangingPunct="1">
              <a:spcBef>
                <a:spcPts val="0"/>
              </a:spcBef>
              <a:spcAft>
                <a:spcPts val="1200"/>
              </a:spcAft>
              <a:buClr>
                <a:srgbClr val="990099"/>
              </a:buClr>
              <a:buFont typeface="Arial" pitchFamily="34" charset="0"/>
              <a:buChar char="•"/>
              <a:defRPr/>
            </a:pPr>
            <a:r>
              <a:rPr lang="en-US" altLang="en-US" b="0"/>
              <a:t>Merit and Need-based Scholarships</a:t>
            </a:r>
          </a:p>
          <a:p>
            <a:pPr eaLnBrk="1" fontAlgn="auto" hangingPunct="1">
              <a:spcBef>
                <a:spcPts val="0"/>
              </a:spcBef>
              <a:spcAft>
                <a:spcPts val="1200"/>
              </a:spcAft>
              <a:buClr>
                <a:srgbClr val="990099"/>
              </a:buClr>
              <a:buFont typeface="Arial" pitchFamily="34" charset="0"/>
              <a:buChar char="•"/>
              <a:defRPr/>
            </a:pPr>
            <a:r>
              <a:rPr lang="en-US" altLang="en-US" b="0"/>
              <a:t>Need-based Grants and Loans</a:t>
            </a:r>
          </a:p>
        </p:txBody>
      </p:sp>
    </p:spTree>
    <p:extLst>
      <p:ext uri="{BB962C8B-B14F-4D97-AF65-F5344CB8AC3E}">
        <p14:creationId xmlns:p14="http://schemas.microsoft.com/office/powerpoint/2010/main" val="3915817573"/>
      </p:ext>
    </p:extLst>
  </p:cSld>
  <p:clrMapOvr>
    <a:masterClrMapping/>
  </p:clrMapOvr>
  <p:transition advTm="7383">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057400" y="304800"/>
            <a:ext cx="6629400" cy="1104900"/>
          </a:xfrm>
        </p:spPr>
        <p:txBody>
          <a:bodyPr lIns="92075" tIns="46038" rIns="92075" bIns="46038" anchor="b"/>
          <a:lstStyle/>
          <a:p>
            <a:pPr eaLnBrk="1" hangingPunct="1"/>
            <a:r>
              <a:rPr lang="en-US" altLang="en-US" sz="4000" dirty="0">
                <a:solidFill>
                  <a:srgbClr val="0058A9"/>
                </a:solidFill>
              </a:rPr>
              <a:t>Private Aid</a:t>
            </a:r>
          </a:p>
        </p:txBody>
      </p:sp>
      <p:sp>
        <p:nvSpPr>
          <p:cNvPr id="38916" name="Rectangle 3"/>
          <p:cNvSpPr>
            <a:spLocks noGrp="1" noChangeArrowheads="1"/>
          </p:cNvSpPr>
          <p:nvPr>
            <p:ph idx="1"/>
          </p:nvPr>
        </p:nvSpPr>
        <p:spPr>
          <a:xfrm>
            <a:off x="1981200" y="1600200"/>
            <a:ext cx="7467600" cy="4114800"/>
          </a:xfrm>
        </p:spPr>
        <p:txBody>
          <a:bodyPr lIns="92075" tIns="46038" rIns="92075" bIns="46038" rtlCol="0">
            <a:noAutofit/>
          </a:bodyPr>
          <a:lstStyle/>
          <a:p>
            <a:pPr eaLnBrk="1" fontAlgn="auto" hangingPunct="1">
              <a:lnSpc>
                <a:spcPct val="150000"/>
              </a:lnSpc>
              <a:spcAft>
                <a:spcPts val="0"/>
              </a:spcAft>
              <a:buClr>
                <a:srgbClr val="990099"/>
              </a:buClr>
              <a:buFont typeface="Arial" pitchFamily="34" charset="0"/>
              <a:buChar char="•"/>
              <a:defRPr/>
            </a:pPr>
            <a:r>
              <a:rPr lang="en-US" altLang="en-US" sz="2800" b="0"/>
              <a:t>Community Organizations</a:t>
            </a:r>
          </a:p>
          <a:p>
            <a:pPr eaLnBrk="1" fontAlgn="auto" hangingPunct="1">
              <a:lnSpc>
                <a:spcPct val="150000"/>
              </a:lnSpc>
              <a:spcAft>
                <a:spcPts val="0"/>
              </a:spcAft>
              <a:buClr>
                <a:srgbClr val="990099"/>
              </a:buClr>
              <a:buFont typeface="Arial" pitchFamily="34" charset="0"/>
              <a:buChar char="•"/>
              <a:defRPr/>
            </a:pPr>
            <a:r>
              <a:rPr lang="en-US" altLang="en-US" sz="2800" b="0"/>
              <a:t>Churches</a:t>
            </a:r>
          </a:p>
          <a:p>
            <a:pPr eaLnBrk="1" fontAlgn="auto" hangingPunct="1">
              <a:lnSpc>
                <a:spcPct val="150000"/>
              </a:lnSpc>
              <a:spcAft>
                <a:spcPts val="0"/>
              </a:spcAft>
              <a:buClr>
                <a:srgbClr val="990099"/>
              </a:buClr>
              <a:buFont typeface="Arial" pitchFamily="34" charset="0"/>
              <a:buChar char="•"/>
              <a:defRPr/>
            </a:pPr>
            <a:r>
              <a:rPr lang="en-US" altLang="en-US" sz="2800" b="0"/>
              <a:t>Employers and Labor Unions</a:t>
            </a:r>
          </a:p>
          <a:p>
            <a:pPr eaLnBrk="1" fontAlgn="auto" hangingPunct="1">
              <a:lnSpc>
                <a:spcPct val="150000"/>
              </a:lnSpc>
              <a:spcAft>
                <a:spcPts val="0"/>
              </a:spcAft>
              <a:buClr>
                <a:srgbClr val="990099"/>
              </a:buClr>
              <a:buFont typeface="Arial" pitchFamily="34" charset="0"/>
              <a:buChar char="•"/>
              <a:defRPr/>
            </a:pPr>
            <a:r>
              <a:rPr lang="en-US" altLang="en-US" sz="2800" b="0"/>
              <a:t>Professional Associations</a:t>
            </a:r>
          </a:p>
          <a:p>
            <a:pPr eaLnBrk="1" fontAlgn="auto" hangingPunct="1">
              <a:lnSpc>
                <a:spcPct val="150000"/>
              </a:lnSpc>
              <a:spcAft>
                <a:spcPts val="0"/>
              </a:spcAft>
              <a:buClr>
                <a:srgbClr val="990099"/>
              </a:buClr>
              <a:buFont typeface="Arial" pitchFamily="34" charset="0"/>
              <a:buChar char="•"/>
              <a:defRPr/>
            </a:pPr>
            <a:r>
              <a:rPr lang="en-US" altLang="en-US" sz="2800" b="0"/>
              <a:t>Corporations / Foundations</a:t>
            </a:r>
          </a:p>
          <a:p>
            <a:pPr eaLnBrk="1" fontAlgn="auto" hangingPunct="1">
              <a:lnSpc>
                <a:spcPct val="150000"/>
              </a:lnSpc>
              <a:spcAft>
                <a:spcPts val="0"/>
              </a:spcAft>
              <a:buClr>
                <a:srgbClr val="990099"/>
              </a:buClr>
              <a:buFont typeface="Arial" pitchFamily="34" charset="0"/>
              <a:buChar char="•"/>
              <a:defRPr/>
            </a:pPr>
            <a:r>
              <a:rPr lang="en-US" altLang="en-US" sz="2800" b="0"/>
              <a:t>Private Loans</a:t>
            </a:r>
            <a:endParaRPr lang="en-US" sz="2800" b="0"/>
          </a:p>
        </p:txBody>
      </p:sp>
    </p:spTree>
    <p:extLst>
      <p:ext uri="{BB962C8B-B14F-4D97-AF65-F5344CB8AC3E}">
        <p14:creationId xmlns:p14="http://schemas.microsoft.com/office/powerpoint/2010/main" val="850784429"/>
      </p:ext>
    </p:extLst>
  </p:cSld>
  <p:clrMapOvr>
    <a:masterClrMapping/>
  </p:clrMapOvr>
  <p:transition advTm="7033">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752600" y="228600"/>
            <a:ext cx="9296400" cy="1104900"/>
          </a:xfrm>
        </p:spPr>
        <p:txBody>
          <a:bodyPr lIns="92075" tIns="46038" rIns="92075" bIns="46038" anchor="b"/>
          <a:lstStyle/>
          <a:p>
            <a:pPr eaLnBrk="1" hangingPunct="1"/>
            <a:r>
              <a:rPr lang="en-US" altLang="en-US" sz="4000" dirty="0">
                <a:solidFill>
                  <a:srgbClr val="0058A9"/>
                </a:solidFill>
              </a:rPr>
              <a:t>Academic Common Market</a:t>
            </a:r>
          </a:p>
        </p:txBody>
      </p:sp>
      <p:sp>
        <p:nvSpPr>
          <p:cNvPr id="57347" name="Rectangle 3"/>
          <p:cNvSpPr>
            <a:spLocks noGrp="1" noChangeArrowheads="1"/>
          </p:cNvSpPr>
          <p:nvPr>
            <p:ph idx="1"/>
          </p:nvPr>
        </p:nvSpPr>
        <p:spPr>
          <a:xfrm>
            <a:off x="1752600" y="1219200"/>
            <a:ext cx="8489950" cy="5181600"/>
          </a:xfrm>
        </p:spPr>
        <p:txBody>
          <a:bodyPr lIns="92075" tIns="46038" rIns="92075" bIns="46038"/>
          <a:lstStyle/>
          <a:p>
            <a:pPr eaLnBrk="1" hangingPunct="1"/>
            <a:endParaRPr lang="en-US" altLang="en-US"/>
          </a:p>
          <a:p>
            <a:pPr eaLnBrk="1" hangingPunct="1">
              <a:spcBef>
                <a:spcPts val="0"/>
              </a:spcBef>
              <a:spcAft>
                <a:spcPts val="1200"/>
              </a:spcAft>
              <a:buClr>
                <a:srgbClr val="0058A9"/>
              </a:buClr>
            </a:pPr>
            <a:r>
              <a:rPr lang="en-US" altLang="en-US" b="0"/>
              <a:t>Selected programs not offered by colleges and universities in West Virginia</a:t>
            </a:r>
          </a:p>
          <a:p>
            <a:pPr lvl="1" eaLnBrk="1" hangingPunct="1">
              <a:spcBef>
                <a:spcPts val="0"/>
              </a:spcBef>
              <a:spcAft>
                <a:spcPts val="1200"/>
              </a:spcAft>
              <a:buClr>
                <a:srgbClr val="0058A9"/>
              </a:buClr>
            </a:pPr>
            <a:r>
              <a:rPr lang="en-US" altLang="en-US" sz="3200" b="0"/>
              <a:t>Students can receive in-state tuition at participating institutions</a:t>
            </a:r>
          </a:p>
          <a:p>
            <a:pPr lvl="1" eaLnBrk="1" hangingPunct="1">
              <a:spcBef>
                <a:spcPts val="0"/>
              </a:spcBef>
              <a:spcAft>
                <a:spcPts val="1200"/>
              </a:spcAft>
              <a:buClr>
                <a:srgbClr val="0058A9"/>
              </a:buClr>
            </a:pPr>
            <a:r>
              <a:rPr lang="en-US" altLang="en-US" sz="3200" b="0"/>
              <a:t>Go to </a:t>
            </a:r>
            <a:r>
              <a:rPr lang="en-US" altLang="en-US" sz="3200" b="0">
                <a:hlinkClick r:id="rId3"/>
              </a:rPr>
              <a:t>www.sreb.org</a:t>
            </a:r>
            <a:r>
              <a:rPr lang="en-US" altLang="en-US" sz="3200" b="0"/>
              <a:t> for more information</a:t>
            </a:r>
          </a:p>
        </p:txBody>
      </p:sp>
    </p:spTree>
    <p:extLst>
      <p:ext uri="{BB962C8B-B14F-4D97-AF65-F5344CB8AC3E}">
        <p14:creationId xmlns:p14="http://schemas.microsoft.com/office/powerpoint/2010/main" val="423274811"/>
      </p:ext>
    </p:extLst>
  </p:cSld>
  <p:clrMapOvr>
    <a:masterClrMapping/>
  </p:clrMapOvr>
  <p:transition advTm="8350">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7">
            <a:extLst>
              <a:ext uri="{FF2B5EF4-FFF2-40B4-BE49-F238E27FC236}">
                <a16:creationId xmlns="" xmlns:a16="http://schemas.microsoft.com/office/drawing/2014/main" id="{A8A15C50-C478-4523-A0FB-78FEA0258551}"/>
              </a:ext>
            </a:extLst>
          </p:cNvPr>
          <p:cNvSpPr txBox="1">
            <a:spLocks noChangeArrowheads="1"/>
          </p:cNvSpPr>
          <p:nvPr/>
        </p:nvSpPr>
        <p:spPr bwMode="auto">
          <a:xfrm>
            <a:off x="1676400" y="304801"/>
            <a:ext cx="8458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CC6600"/>
              </a:buClr>
              <a:buChar char="•"/>
              <a:defRPr sz="3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CC6600"/>
              </a:buClr>
              <a:buChar char="–"/>
              <a:defRPr sz="28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CC6600"/>
              </a:buClr>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lr>
                <a:srgbClr val="CC6600"/>
              </a:buClr>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rgbClr val="CC6600"/>
              </a:buClr>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CC6600"/>
              </a:buClr>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CC6600"/>
              </a:buClr>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CC6600"/>
              </a:buClr>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CC6600"/>
              </a:buClr>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eaLnBrk="1" hangingPunct="1">
              <a:spcBef>
                <a:spcPct val="50000"/>
              </a:spcBef>
              <a:buClrTx/>
              <a:buFontTx/>
              <a:buNone/>
            </a:pPr>
            <a:r>
              <a:rPr lang="en-US" altLang="en-US" sz="4000" dirty="0">
                <a:solidFill>
                  <a:srgbClr val="0058A9"/>
                </a:solidFill>
              </a:rPr>
              <a:t>Follow CFWV!</a:t>
            </a:r>
          </a:p>
        </p:txBody>
      </p:sp>
      <p:sp>
        <p:nvSpPr>
          <p:cNvPr id="91139" name="Text Box 8">
            <a:extLst>
              <a:ext uri="{FF2B5EF4-FFF2-40B4-BE49-F238E27FC236}">
                <a16:creationId xmlns="" xmlns:a16="http://schemas.microsoft.com/office/drawing/2014/main" id="{A4E7B322-75D1-4281-90FB-DD47CAE3FF0C}"/>
              </a:ext>
            </a:extLst>
          </p:cNvPr>
          <p:cNvSpPr txBox="1">
            <a:spLocks noChangeArrowheads="1"/>
          </p:cNvSpPr>
          <p:nvPr/>
        </p:nvSpPr>
        <p:spPr bwMode="auto">
          <a:xfrm>
            <a:off x="1981200" y="17526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CC6600"/>
              </a:buClr>
              <a:buChar char="•"/>
              <a:tabLst>
                <a:tab pos="342900" algn="l"/>
              </a:tabLst>
              <a:defRPr sz="3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CC6600"/>
              </a:buClr>
              <a:buChar char="–"/>
              <a:tabLst>
                <a:tab pos="342900" algn="l"/>
              </a:tabLst>
              <a:defRPr sz="28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CC6600"/>
              </a:buClr>
              <a:buChar char="•"/>
              <a:tabLst>
                <a:tab pos="342900" algn="l"/>
              </a:tabLst>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lr>
                <a:srgbClr val="CC6600"/>
              </a:buClr>
              <a:buChar char="–"/>
              <a:tabLst>
                <a:tab pos="342900" algn="l"/>
              </a:tabLst>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rgbClr val="CC6600"/>
              </a:buClr>
              <a:buChar char="»"/>
              <a:tabLst>
                <a:tab pos="342900" algn="l"/>
              </a:tabLst>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CC6600"/>
              </a:buClr>
              <a:buChar char="»"/>
              <a:tabLst>
                <a:tab pos="342900" algn="l"/>
              </a:tabLst>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CC6600"/>
              </a:buClr>
              <a:buChar char="»"/>
              <a:tabLst>
                <a:tab pos="342900" algn="l"/>
              </a:tabLst>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CC6600"/>
              </a:buClr>
              <a:buChar char="»"/>
              <a:tabLst>
                <a:tab pos="342900" algn="l"/>
              </a:tabLst>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CC6600"/>
              </a:buClr>
              <a:buChar char="»"/>
              <a:tabLst>
                <a:tab pos="342900" algn="l"/>
              </a:tabLst>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50000"/>
              </a:spcBef>
              <a:buClrTx/>
              <a:buFontTx/>
              <a:buNone/>
            </a:pPr>
            <a:endParaRPr lang="en-US" altLang="en-US" sz="3200" b="0">
              <a:latin typeface="Times New Roman" panose="02020603050405020304" pitchFamily="18" charset="0"/>
            </a:endParaRPr>
          </a:p>
        </p:txBody>
      </p:sp>
      <p:pic>
        <p:nvPicPr>
          <p:cNvPr id="4" name="Picture 3" descr="Graphical user interface, website&#10;&#10;Description automatically generated">
            <a:extLst>
              <a:ext uri="{FF2B5EF4-FFF2-40B4-BE49-F238E27FC236}">
                <a16:creationId xmlns="" xmlns:a16="http://schemas.microsoft.com/office/drawing/2014/main" id="{4B181521-E1F4-4D44-87A9-E84B25F1D511}"/>
              </a:ext>
            </a:extLst>
          </p:cNvPr>
          <p:cNvPicPr>
            <a:picLocks noChangeAspect="1"/>
          </p:cNvPicPr>
          <p:nvPr/>
        </p:nvPicPr>
        <p:blipFill rotWithShape="1">
          <a:blip r:embed="rId3"/>
          <a:srcRect l="5425" t="16880" b="16312"/>
          <a:stretch/>
        </p:blipFill>
        <p:spPr>
          <a:xfrm>
            <a:off x="140240" y="1309989"/>
            <a:ext cx="11530519" cy="4581729"/>
          </a:xfrm>
          <a:prstGeom prst="rect">
            <a:avLst/>
          </a:prstGeom>
        </p:spPr>
      </p:pic>
      <p:sp>
        <p:nvSpPr>
          <p:cNvPr id="6" name="Oval 5">
            <a:extLst>
              <a:ext uri="{FF2B5EF4-FFF2-40B4-BE49-F238E27FC236}">
                <a16:creationId xmlns="" xmlns:a16="http://schemas.microsoft.com/office/drawing/2014/main" id="{FF261203-ACA8-4C8B-B587-A79F48412D5C}"/>
              </a:ext>
            </a:extLst>
          </p:cNvPr>
          <p:cNvSpPr/>
          <p:nvPr/>
        </p:nvSpPr>
        <p:spPr>
          <a:xfrm>
            <a:off x="6955277" y="1948774"/>
            <a:ext cx="1143000" cy="45720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88256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video game&#10;&#10;Description automatically generated with low confidence">
            <a:extLst>
              <a:ext uri="{FF2B5EF4-FFF2-40B4-BE49-F238E27FC236}">
                <a16:creationId xmlns="" xmlns:a16="http://schemas.microsoft.com/office/drawing/2014/main" id="{2B98B1F7-D481-418A-A4E7-A3F0F10952ED}"/>
              </a:ext>
            </a:extLst>
          </p:cNvPr>
          <p:cNvPicPr>
            <a:picLocks noGrp="1" noChangeAspect="1"/>
          </p:cNvPicPr>
          <p:nvPr>
            <p:ph idx="1"/>
          </p:nvPr>
        </p:nvPicPr>
        <p:blipFill rotWithShape="1">
          <a:blip r:embed="rId2"/>
          <a:srcRect t="14783" r="1615" b="6833"/>
          <a:stretch/>
        </p:blipFill>
        <p:spPr>
          <a:xfrm>
            <a:off x="1778536" y="2167127"/>
            <a:ext cx="9018976" cy="4041775"/>
          </a:xfrm>
        </p:spPr>
      </p:pic>
      <p:sp>
        <p:nvSpPr>
          <p:cNvPr id="3" name="Title 2">
            <a:extLst>
              <a:ext uri="{FF2B5EF4-FFF2-40B4-BE49-F238E27FC236}">
                <a16:creationId xmlns="" xmlns:a16="http://schemas.microsoft.com/office/drawing/2014/main" id="{2D17BBA5-1B2F-4FC4-B3ED-95E51D47902C}"/>
              </a:ext>
            </a:extLst>
          </p:cNvPr>
          <p:cNvSpPr>
            <a:spLocks noGrp="1"/>
          </p:cNvSpPr>
          <p:nvPr>
            <p:ph type="title"/>
          </p:nvPr>
        </p:nvSpPr>
        <p:spPr/>
        <p:txBody>
          <a:bodyPr/>
          <a:lstStyle/>
          <a:p>
            <a:endParaRPr lang="en-US"/>
          </a:p>
        </p:txBody>
      </p:sp>
      <p:pic>
        <p:nvPicPr>
          <p:cNvPr id="7" name="Picture 6" descr="Logo&#10;&#10;Description automatically generated">
            <a:extLst>
              <a:ext uri="{FF2B5EF4-FFF2-40B4-BE49-F238E27FC236}">
                <a16:creationId xmlns="" xmlns:a16="http://schemas.microsoft.com/office/drawing/2014/main" id="{0CED9EF7-D183-4017-A2F4-70E1FA9CD09F}"/>
              </a:ext>
            </a:extLst>
          </p:cNvPr>
          <p:cNvPicPr>
            <a:picLocks noChangeAspect="1"/>
          </p:cNvPicPr>
          <p:nvPr/>
        </p:nvPicPr>
        <p:blipFill>
          <a:blip r:embed="rId3"/>
          <a:stretch>
            <a:fillRect/>
          </a:stretch>
        </p:blipFill>
        <p:spPr>
          <a:xfrm>
            <a:off x="3957828" y="294131"/>
            <a:ext cx="3680460" cy="2220800"/>
          </a:xfrm>
          <a:prstGeom prst="rect">
            <a:avLst/>
          </a:prstGeom>
        </p:spPr>
      </p:pic>
    </p:spTree>
    <p:extLst>
      <p:ext uri="{BB962C8B-B14F-4D97-AF65-F5344CB8AC3E}">
        <p14:creationId xmlns:p14="http://schemas.microsoft.com/office/powerpoint/2010/main" val="2863193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0B4B6FCF-2A74-C64C-9431-06B6D7D0EFC4}"/>
              </a:ext>
            </a:extLst>
          </p:cNvPr>
          <p:cNvSpPr/>
          <p:nvPr/>
        </p:nvSpPr>
        <p:spPr>
          <a:xfrm>
            <a:off x="0" y="1342239"/>
            <a:ext cx="12192000" cy="4689445"/>
          </a:xfrm>
          <a:prstGeom prst="rect">
            <a:avLst/>
          </a:prstGeom>
          <a:solidFill>
            <a:srgbClr val="EEF3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777875"/>
          </a:xfrm>
        </p:spPr>
        <p:txBody>
          <a:bodyPr>
            <a:normAutofit/>
          </a:bodyPr>
          <a:lstStyle/>
          <a:p>
            <a:r>
              <a:rPr lang="en-US" sz="3200" dirty="0">
                <a:solidFill>
                  <a:schemeClr val="tx2">
                    <a:lumMod val="50000"/>
                  </a:schemeClr>
                </a:solidFill>
              </a:rPr>
              <a:t>CollegeCost.ed.gov</a:t>
            </a:r>
          </a:p>
        </p:txBody>
      </p:sp>
      <p:sp>
        <p:nvSpPr>
          <p:cNvPr id="4" name="Rectangle 3"/>
          <p:cNvSpPr/>
          <p:nvPr/>
        </p:nvSpPr>
        <p:spPr>
          <a:xfrm>
            <a:off x="-58189" y="-58189"/>
            <a:ext cx="12319462" cy="232756"/>
          </a:xfrm>
          <a:prstGeom prst="rect">
            <a:avLst/>
          </a:prstGeom>
          <a:solidFill>
            <a:srgbClr val="265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 xmlns:a16="http://schemas.microsoft.com/office/drawing/2014/main" id="{BD86F87C-E6CD-4216-B857-EBE25B3B6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9640" y="6239449"/>
            <a:ext cx="3371080" cy="459692"/>
          </a:xfrm>
          <a:prstGeom prst="rect">
            <a:avLst/>
          </a:prstGeom>
        </p:spPr>
      </p:pic>
      <p:pic>
        <p:nvPicPr>
          <p:cNvPr id="3" name="Picture 2">
            <a:extLst>
              <a:ext uri="{FF2B5EF4-FFF2-40B4-BE49-F238E27FC236}">
                <a16:creationId xmlns="" xmlns:a16="http://schemas.microsoft.com/office/drawing/2014/main" id="{57068A7B-239E-4481-8FD1-A5F9CA200EC5}"/>
              </a:ext>
            </a:extLst>
          </p:cNvPr>
          <p:cNvPicPr>
            <a:picLocks noChangeAspect="1"/>
          </p:cNvPicPr>
          <p:nvPr/>
        </p:nvPicPr>
        <p:blipFill>
          <a:blip r:embed="rId3"/>
          <a:stretch>
            <a:fillRect/>
          </a:stretch>
        </p:blipFill>
        <p:spPr>
          <a:xfrm>
            <a:off x="571130" y="1047565"/>
            <a:ext cx="9323314" cy="4984119"/>
          </a:xfrm>
          <a:prstGeom prst="rect">
            <a:avLst/>
          </a:prstGeom>
        </p:spPr>
      </p:pic>
    </p:spTree>
    <p:extLst>
      <p:ext uri="{BB962C8B-B14F-4D97-AF65-F5344CB8AC3E}">
        <p14:creationId xmlns:p14="http://schemas.microsoft.com/office/powerpoint/2010/main" val="2741756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676400" y="609600"/>
            <a:ext cx="8991600" cy="1143000"/>
          </a:xfrm>
        </p:spPr>
        <p:txBody>
          <a:bodyPr/>
          <a:lstStyle/>
          <a:p>
            <a:pPr eaLnBrk="1" hangingPunct="1"/>
            <a:endParaRPr lang="en-US" sz="4000">
              <a:solidFill>
                <a:srgbClr val="CC6600"/>
              </a:solidFill>
            </a:endParaRPr>
          </a:p>
        </p:txBody>
      </p:sp>
      <p:sp>
        <p:nvSpPr>
          <p:cNvPr id="35843" name="Rectangle 3"/>
          <p:cNvSpPr>
            <a:spLocks noGrp="1" noChangeArrowheads="1"/>
          </p:cNvSpPr>
          <p:nvPr>
            <p:ph idx="1"/>
          </p:nvPr>
        </p:nvSpPr>
        <p:spPr>
          <a:xfrm>
            <a:off x="1714500" y="2361747"/>
            <a:ext cx="8763000" cy="4343400"/>
          </a:xfrm>
        </p:spPr>
        <p:txBody>
          <a:bodyPr/>
          <a:lstStyle/>
          <a:p>
            <a:pPr eaLnBrk="1" hangingPunct="1">
              <a:spcBef>
                <a:spcPct val="0"/>
              </a:spcBef>
              <a:spcAft>
                <a:spcPts val="1200"/>
              </a:spcAft>
              <a:buClr>
                <a:srgbClr val="00B050"/>
              </a:buClr>
            </a:pPr>
            <a:r>
              <a:rPr lang="en-US" altLang="en-US" sz="2400" b="0" dirty="0"/>
              <a:t>2022-2023 Free Application for Federal Student Aid (FAFSA) must be filed by </a:t>
            </a:r>
            <a:r>
              <a:rPr lang="en-US" altLang="en-US" sz="2400" dirty="0"/>
              <a:t>March 1, 2022 </a:t>
            </a:r>
            <a:r>
              <a:rPr lang="en-US" altLang="en-US" sz="2400" b="0" dirty="0"/>
              <a:t>at </a:t>
            </a:r>
            <a:r>
              <a:rPr lang="en-US" altLang="en-US" sz="2400" b="0" dirty="0">
                <a:hlinkClick r:id="rId3"/>
              </a:rPr>
              <a:t>www.fafsa.gov</a:t>
            </a:r>
            <a:endParaRPr lang="en-US" altLang="en-US" sz="2400" b="0" dirty="0"/>
          </a:p>
          <a:p>
            <a:pPr eaLnBrk="1" hangingPunct="1">
              <a:spcBef>
                <a:spcPct val="0"/>
              </a:spcBef>
              <a:spcAft>
                <a:spcPts val="1200"/>
              </a:spcAft>
              <a:buClr>
                <a:srgbClr val="00B050"/>
              </a:buClr>
            </a:pPr>
            <a:r>
              <a:rPr lang="en-US" altLang="en-US" sz="2400" b="0" dirty="0"/>
              <a:t>PROMISE Scholarship application must be completed on-line by </a:t>
            </a:r>
            <a:r>
              <a:rPr lang="en-US" altLang="en-US" sz="2400" dirty="0"/>
              <a:t>March 1, 2022 </a:t>
            </a:r>
            <a:r>
              <a:rPr lang="en-US" altLang="en-US" sz="2400" b="0" dirty="0"/>
              <a:t>at</a:t>
            </a:r>
            <a:r>
              <a:rPr lang="en-US" altLang="en-US" sz="2400" b="0" dirty="0">
                <a:solidFill>
                  <a:schemeClr val="hlink"/>
                </a:solidFill>
              </a:rPr>
              <a:t> </a:t>
            </a:r>
            <a:r>
              <a:rPr lang="en-US" altLang="en-US" sz="2400" b="0" dirty="0">
                <a:solidFill>
                  <a:schemeClr val="hlink"/>
                </a:solidFill>
                <a:hlinkClick r:id="rId4"/>
              </a:rPr>
              <a:t>w</a:t>
            </a:r>
            <a:r>
              <a:rPr lang="en-US" altLang="en-US" sz="2400" b="0" u="sng" dirty="0">
                <a:solidFill>
                  <a:schemeClr val="hlink"/>
                </a:solidFill>
                <a:hlinkClick r:id="rId4"/>
              </a:rPr>
              <a:t>ww.collegeforwv.com/promise</a:t>
            </a:r>
            <a:endParaRPr lang="en-US" altLang="en-US" sz="2400" b="0" u="sng" dirty="0">
              <a:solidFill>
                <a:schemeClr val="hlink"/>
              </a:solidFill>
            </a:endParaRPr>
          </a:p>
          <a:p>
            <a:pPr eaLnBrk="1" hangingPunct="1">
              <a:spcBef>
                <a:spcPct val="0"/>
              </a:spcBef>
              <a:spcAft>
                <a:spcPts val="0"/>
              </a:spcAft>
              <a:buClr>
                <a:srgbClr val="00B050"/>
              </a:buClr>
            </a:pPr>
            <a:r>
              <a:rPr lang="en-US" altLang="en-US" sz="2400" b="0" dirty="0"/>
              <a:t>Final test dates to establish scholarship eligibility for 2022 will be </a:t>
            </a:r>
          </a:p>
          <a:p>
            <a:pPr lvl="1" eaLnBrk="1" hangingPunct="1">
              <a:spcBef>
                <a:spcPct val="0"/>
              </a:spcBef>
              <a:spcAft>
                <a:spcPts val="0"/>
              </a:spcAft>
              <a:buClr>
                <a:srgbClr val="00B050"/>
              </a:buClr>
              <a:buFont typeface="Arial" panose="020B0604020202020204" pitchFamily="34" charset="0"/>
              <a:buChar char="•"/>
            </a:pPr>
            <a:r>
              <a:rPr lang="en-US" altLang="en-US" sz="2000" b="0" dirty="0"/>
              <a:t>July 16, 2022 for the ACT;  June 4, 2022 for the SAT</a:t>
            </a:r>
          </a:p>
          <a:p>
            <a:pPr lvl="1" eaLnBrk="1" hangingPunct="1">
              <a:spcBef>
                <a:spcPct val="0"/>
              </a:spcBef>
              <a:spcAft>
                <a:spcPts val="0"/>
              </a:spcAft>
              <a:buClr>
                <a:srgbClr val="00B050"/>
              </a:buClr>
              <a:buFont typeface="Arial" panose="020B0604020202020204" pitchFamily="34" charset="0"/>
              <a:buChar char="•"/>
            </a:pPr>
            <a:r>
              <a:rPr lang="en-US" altLang="en-US" sz="2000" b="0" dirty="0"/>
              <a:t>Super-scoring allowed for Class of 2022</a:t>
            </a:r>
          </a:p>
          <a:p>
            <a:pPr eaLnBrk="1" hangingPunct="1">
              <a:spcBef>
                <a:spcPct val="0"/>
              </a:spcBef>
              <a:buClr>
                <a:srgbClr val="00B050"/>
              </a:buClr>
            </a:pPr>
            <a:endParaRPr lang="en-US" altLang="en-US" sz="1100" b="0" dirty="0"/>
          </a:p>
          <a:p>
            <a:pPr eaLnBrk="1" hangingPunct="1">
              <a:lnSpc>
                <a:spcPct val="90000"/>
              </a:lnSpc>
              <a:buFont typeface="Arial" charset="0"/>
              <a:buNone/>
            </a:pPr>
            <a:endParaRPr lang="en-US" sz="2800" dirty="0"/>
          </a:p>
        </p:txBody>
      </p:sp>
      <p:pic>
        <p:nvPicPr>
          <p:cNvPr id="3" name="Picture 2" descr="A picture containing drawing&#10;&#10;Description automatically generated">
            <a:extLst>
              <a:ext uri="{FF2B5EF4-FFF2-40B4-BE49-F238E27FC236}">
                <a16:creationId xmlns="" xmlns:a16="http://schemas.microsoft.com/office/drawing/2014/main" id="{EA29AF38-A91F-40C2-9873-12A118A4D847}"/>
              </a:ext>
            </a:extLst>
          </p:cNvPr>
          <p:cNvPicPr>
            <a:picLocks noChangeAspect="1"/>
          </p:cNvPicPr>
          <p:nvPr/>
        </p:nvPicPr>
        <p:blipFill>
          <a:blip r:embed="rId5"/>
          <a:stretch>
            <a:fillRect/>
          </a:stretch>
        </p:blipFill>
        <p:spPr>
          <a:xfrm>
            <a:off x="3962400" y="381451"/>
            <a:ext cx="3837432" cy="1980296"/>
          </a:xfrm>
          <a:prstGeom prst="rect">
            <a:avLst/>
          </a:prstGeom>
        </p:spPr>
      </p:pic>
    </p:spTree>
    <p:extLst>
      <p:ext uri="{BB962C8B-B14F-4D97-AF65-F5344CB8AC3E}">
        <p14:creationId xmlns:p14="http://schemas.microsoft.com/office/powerpoint/2010/main" val="426452337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a:extLst>
              <a:ext uri="{FF2B5EF4-FFF2-40B4-BE49-F238E27FC236}">
                <a16:creationId xmlns="" xmlns:a16="http://schemas.microsoft.com/office/drawing/2014/main" id="{AF90CAB1-E911-4FB0-A76F-4191780900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5360" y="271020"/>
            <a:ext cx="7909089" cy="593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z="4000" dirty="0">
                <a:solidFill>
                  <a:srgbClr val="0058A9"/>
                </a:solidFill>
              </a:rPr>
              <a:t>Customer Service</a:t>
            </a:r>
          </a:p>
        </p:txBody>
      </p:sp>
      <p:sp>
        <p:nvSpPr>
          <p:cNvPr id="66563" name="Rectangle 3"/>
          <p:cNvSpPr>
            <a:spLocks noGrp="1" noChangeArrowheads="1"/>
          </p:cNvSpPr>
          <p:nvPr>
            <p:ph idx="1"/>
          </p:nvPr>
        </p:nvSpPr>
        <p:spPr>
          <a:xfrm>
            <a:off x="1828800" y="1905001"/>
            <a:ext cx="8382000" cy="4221163"/>
          </a:xfrm>
        </p:spPr>
        <p:txBody>
          <a:bodyPr/>
          <a:lstStyle/>
          <a:p>
            <a:pPr algn="ctr" eaLnBrk="1" hangingPunct="1">
              <a:buFont typeface="Wingdings" pitchFamily="2" charset="2"/>
              <a:buNone/>
            </a:pPr>
            <a:r>
              <a:rPr lang="en-US" b="0"/>
              <a:t>Call for help! </a:t>
            </a:r>
          </a:p>
          <a:p>
            <a:pPr algn="ctr" eaLnBrk="1" hangingPunct="1">
              <a:buFont typeface="Wingdings" pitchFamily="2" charset="2"/>
              <a:buNone/>
            </a:pPr>
            <a:r>
              <a:rPr lang="en-US" b="0">
                <a:solidFill>
                  <a:srgbClr val="0058A9"/>
                </a:solidFill>
              </a:rPr>
              <a:t>Federal Financial Aid: </a:t>
            </a:r>
          </a:p>
          <a:p>
            <a:pPr algn="ctr" eaLnBrk="1" hangingPunct="1">
              <a:buFont typeface="Wingdings" pitchFamily="2" charset="2"/>
              <a:buNone/>
            </a:pPr>
            <a:r>
              <a:rPr lang="en-US" b="0">
                <a:solidFill>
                  <a:srgbClr val="0058A9"/>
                </a:solidFill>
              </a:rPr>
              <a:t>1-800-433-3243 </a:t>
            </a:r>
          </a:p>
          <a:p>
            <a:pPr algn="ctr" eaLnBrk="1" hangingPunct="1">
              <a:buFont typeface="Wingdings" pitchFamily="2" charset="2"/>
              <a:buNone/>
            </a:pPr>
            <a:endParaRPr lang="en-US" b="0"/>
          </a:p>
          <a:p>
            <a:pPr algn="ctr" eaLnBrk="1" hangingPunct="1">
              <a:buFont typeface="Wingdings" pitchFamily="2" charset="2"/>
              <a:buNone/>
            </a:pPr>
            <a:r>
              <a:rPr lang="en-US" b="0">
                <a:solidFill>
                  <a:srgbClr val="7030A0"/>
                </a:solidFill>
              </a:rPr>
              <a:t>State Financial Aid:</a:t>
            </a:r>
          </a:p>
          <a:p>
            <a:pPr algn="ctr" eaLnBrk="1" hangingPunct="1">
              <a:buFont typeface="Wingdings" pitchFamily="2" charset="2"/>
              <a:buNone/>
            </a:pPr>
            <a:r>
              <a:rPr lang="en-US" b="0">
                <a:solidFill>
                  <a:srgbClr val="7030A0"/>
                </a:solidFill>
              </a:rPr>
              <a:t>1-877-987-7664</a:t>
            </a:r>
          </a:p>
        </p:txBody>
      </p:sp>
    </p:spTree>
    <p:extLst>
      <p:ext uri="{BB962C8B-B14F-4D97-AF65-F5344CB8AC3E}">
        <p14:creationId xmlns:p14="http://schemas.microsoft.com/office/powerpoint/2010/main" val="135820757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4">
            <a:extLst>
              <a:ext uri="{FF2B5EF4-FFF2-40B4-BE49-F238E27FC236}">
                <a16:creationId xmlns="" xmlns:a16="http://schemas.microsoft.com/office/drawing/2014/main" id="{D5C477E6-3C2C-4082-84CD-EE1D21B3A2F9}"/>
              </a:ext>
            </a:extLst>
          </p:cNvPr>
          <p:cNvSpPr>
            <a:spLocks noGrp="1" noChangeArrowheads="1"/>
          </p:cNvSpPr>
          <p:nvPr>
            <p:ph sz="half" idx="2"/>
          </p:nvPr>
        </p:nvSpPr>
        <p:spPr/>
        <p:txBody>
          <a:bodyPr/>
          <a:lstStyle/>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Text Placeholder 3">
            <a:extLst>
              <a:ext uri="{FF2B5EF4-FFF2-40B4-BE49-F238E27FC236}">
                <a16:creationId xmlns="" xmlns:a16="http://schemas.microsoft.com/office/drawing/2014/main" id="{B12A85EA-113E-4AE5-A2DC-1F954CAD0700}"/>
              </a:ext>
            </a:extLst>
          </p:cNvPr>
          <p:cNvSpPr>
            <a:spLocks noGrp="1"/>
          </p:cNvSpPr>
          <p:nvPr>
            <p:ph type="body" sz="quarter" idx="3"/>
          </p:nvPr>
        </p:nvSpPr>
        <p:spPr/>
        <p:txBody>
          <a:bodyPr/>
          <a:lstStyle/>
          <a:p>
            <a:endParaRPr lang="en-US"/>
          </a:p>
        </p:txBody>
      </p:sp>
      <p:sp>
        <p:nvSpPr>
          <p:cNvPr id="5" name="Content Placeholder 4">
            <a:extLst>
              <a:ext uri="{FF2B5EF4-FFF2-40B4-BE49-F238E27FC236}">
                <a16:creationId xmlns="" xmlns:a16="http://schemas.microsoft.com/office/drawing/2014/main" id="{9884576E-2556-4021-B19C-A324DE5C07B5}"/>
              </a:ext>
            </a:extLst>
          </p:cNvPr>
          <p:cNvSpPr>
            <a:spLocks noGrp="1"/>
          </p:cNvSpPr>
          <p:nvPr>
            <p:ph sz="quarter" idx="4"/>
          </p:nvPr>
        </p:nvSpPr>
        <p:spPr/>
        <p:txBody>
          <a:bodyPr/>
          <a:lstStyle/>
          <a:p>
            <a:r>
              <a:rPr lang="en-US" dirty="0"/>
              <a:t>   </a:t>
            </a:r>
          </a:p>
          <a:p>
            <a:endParaRPr lang="en-US" dirty="0"/>
          </a:p>
          <a:p>
            <a:pPr marL="0" indent="0">
              <a:buNone/>
            </a:pPr>
            <a:r>
              <a:rPr lang="en-US" dirty="0"/>
              <a:t>Type live chat to speak directly with our staff during office hours.</a:t>
            </a:r>
          </a:p>
        </p:txBody>
      </p:sp>
      <p:pic>
        <p:nvPicPr>
          <p:cNvPr id="93187" name="Picture 1">
            <a:hlinkClick r:id="rId2"/>
            <a:extLst>
              <a:ext uri="{FF2B5EF4-FFF2-40B4-BE49-F238E27FC236}">
                <a16:creationId xmlns="" xmlns:a16="http://schemas.microsoft.com/office/drawing/2014/main" id="{F7889C22-121E-477D-A19B-0549216F86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0372" y="3176081"/>
            <a:ext cx="224631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ular Callout 5">
            <a:extLst>
              <a:ext uri="{FF2B5EF4-FFF2-40B4-BE49-F238E27FC236}">
                <a16:creationId xmlns="" xmlns:a16="http://schemas.microsoft.com/office/drawing/2014/main" id="{7DAF0FBC-E84A-499E-8CCB-EC31A487CAFD}"/>
              </a:ext>
            </a:extLst>
          </p:cNvPr>
          <p:cNvSpPr/>
          <p:nvPr/>
        </p:nvSpPr>
        <p:spPr>
          <a:xfrm rot="461562">
            <a:off x="2191543" y="605547"/>
            <a:ext cx="4419600" cy="2209800"/>
          </a:xfrm>
          <a:prstGeom prst="wedgeRectCallou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Hi, my name is SAM. I am an artificially intelligent chatbot here to help answer student financial aid questions. How can I help?</a:t>
            </a:r>
          </a:p>
        </p:txBody>
      </p:sp>
    </p:spTree>
    <p:extLst>
      <p:ext uri="{BB962C8B-B14F-4D97-AF65-F5344CB8AC3E}">
        <p14:creationId xmlns:p14="http://schemas.microsoft.com/office/powerpoint/2010/main" val="3752207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5867400" y="5684839"/>
            <a:ext cx="533400" cy="46037"/>
          </a:xfrm>
          <a:prstGeom prst="rect">
            <a:avLst/>
          </a:prstGeom>
          <a:solidFill>
            <a:schemeClr val="bg1"/>
          </a:solidFill>
          <a:ln w="9525">
            <a:noFill/>
            <a:miter lim="800000"/>
            <a:headEnd/>
            <a:tailEnd/>
          </a:ln>
        </p:spPr>
        <p:txBody>
          <a:bodyPr wrap="none" anchor="ctr"/>
          <a:lstStyle/>
          <a:p>
            <a:endParaRPr lang="en-US"/>
          </a:p>
        </p:txBody>
      </p:sp>
      <p:sp>
        <p:nvSpPr>
          <p:cNvPr id="76804" name="Text Box 8"/>
          <p:cNvSpPr txBox="1">
            <a:spLocks noChangeArrowheads="1"/>
          </p:cNvSpPr>
          <p:nvPr/>
        </p:nvSpPr>
        <p:spPr bwMode="auto">
          <a:xfrm>
            <a:off x="1524000" y="3797010"/>
            <a:ext cx="9144000" cy="2332946"/>
          </a:xfrm>
          <a:prstGeom prst="rect">
            <a:avLst/>
          </a:prstGeom>
          <a:noFill/>
          <a:ln w="76200" cmpd="tri">
            <a:noFill/>
            <a:miter lim="800000"/>
            <a:headEnd/>
            <a:tailEnd/>
          </a:ln>
        </p:spPr>
        <p:txBody>
          <a:bodyPr wrap="square">
            <a:spAutoFit/>
          </a:bodyPr>
          <a:lstStyle/>
          <a:p>
            <a:pPr algn="ctr">
              <a:spcBef>
                <a:spcPct val="50000"/>
              </a:spcBef>
            </a:pPr>
            <a:endParaRPr lang="en-US" dirty="0"/>
          </a:p>
          <a:p>
            <a:pPr algn="ctr">
              <a:spcBef>
                <a:spcPct val="10000"/>
              </a:spcBef>
            </a:pPr>
            <a:r>
              <a:rPr lang="en-US" sz="1600" dirty="0">
                <a:latin typeface="Arial"/>
                <a:cs typeface="Arial"/>
              </a:rPr>
              <a:t>Division of Financial Aid</a:t>
            </a:r>
          </a:p>
          <a:p>
            <a:pPr algn="ctr">
              <a:spcBef>
                <a:spcPct val="10000"/>
              </a:spcBef>
            </a:pPr>
            <a:r>
              <a:rPr lang="en-US" sz="1600" dirty="0">
                <a:latin typeface="Arial"/>
                <a:cs typeface="Arial"/>
              </a:rPr>
              <a:t>West Virginia Higher Education Policy Commission</a:t>
            </a:r>
          </a:p>
          <a:p>
            <a:pPr algn="ctr">
              <a:spcBef>
                <a:spcPct val="10000"/>
              </a:spcBef>
            </a:pPr>
            <a:r>
              <a:rPr lang="en-US" sz="1600" dirty="0">
                <a:latin typeface="Arial"/>
                <a:cs typeface="Arial"/>
              </a:rPr>
              <a:t>1018 Kanawha Boulevard East, Suite 700, Charleston, WV 25301</a:t>
            </a:r>
          </a:p>
          <a:p>
            <a:pPr algn="ctr">
              <a:spcBef>
                <a:spcPct val="10000"/>
              </a:spcBef>
            </a:pPr>
            <a:r>
              <a:rPr lang="en-US" sz="1600" dirty="0">
                <a:latin typeface="Arial"/>
                <a:cs typeface="Arial"/>
              </a:rPr>
              <a:t>(304) 558-4618• wvfinancialaid@wvhepc.edu </a:t>
            </a:r>
          </a:p>
          <a:p>
            <a:pPr algn="ctr">
              <a:spcBef>
                <a:spcPct val="10000"/>
              </a:spcBef>
            </a:pPr>
            <a:r>
              <a:rPr lang="en-US" sz="1600" dirty="0">
                <a:latin typeface="Arial"/>
                <a:cs typeface="Arial"/>
              </a:rPr>
              <a:t>www.wvhepc.edu</a:t>
            </a:r>
          </a:p>
          <a:p>
            <a:pPr algn="ctr">
              <a:spcBef>
                <a:spcPct val="10000"/>
              </a:spcBef>
            </a:pPr>
            <a:endParaRPr lang="en-US" dirty="0">
              <a:latin typeface="Times New Roman" charset="0"/>
            </a:endParaRPr>
          </a:p>
          <a:p>
            <a:pPr algn="ctr">
              <a:spcBef>
                <a:spcPct val="10000"/>
              </a:spcBef>
            </a:pPr>
            <a:endParaRPr lang="en-US" dirty="0">
              <a:latin typeface="Times New Roman" charset="0"/>
            </a:endParaRPr>
          </a:p>
        </p:txBody>
      </p:sp>
      <p:pic>
        <p:nvPicPr>
          <p:cNvPr id="3" name="Picture 2">
            <a:extLst>
              <a:ext uri="{FF2B5EF4-FFF2-40B4-BE49-F238E27FC236}">
                <a16:creationId xmlns="" xmlns:a16="http://schemas.microsoft.com/office/drawing/2014/main" id="{2716EF4F-BE7F-4CCF-863C-5C4D574A5D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4864" y="1780281"/>
            <a:ext cx="9391871" cy="1280709"/>
          </a:xfrm>
          <a:prstGeom prst="rect">
            <a:avLst/>
          </a:prstGeom>
        </p:spPr>
      </p:pic>
    </p:spTree>
    <p:extLst>
      <p:ext uri="{BB962C8B-B14F-4D97-AF65-F5344CB8AC3E}">
        <p14:creationId xmlns:p14="http://schemas.microsoft.com/office/powerpoint/2010/main" val="240866348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10" name="Rectangle 6">
            <a:extLst>
              <a:ext uri="{FF2B5EF4-FFF2-40B4-BE49-F238E27FC236}">
                <a16:creationId xmlns="" xmlns:a16="http://schemas.microsoft.com/office/drawing/2014/main" id="{93518AA8-0D64-4D0F-9577-474EE3EDB831}"/>
              </a:ext>
            </a:extLst>
          </p:cNvPr>
          <p:cNvSpPr>
            <a:spLocks noGrp="1" noChangeArrowheads="1"/>
          </p:cNvSpPr>
          <p:nvPr>
            <p:ph type="title"/>
          </p:nvPr>
        </p:nvSpPr>
        <p:spPr>
          <a:xfrm>
            <a:off x="1752600" y="1676400"/>
            <a:ext cx="8534400" cy="914400"/>
          </a:xfrm>
        </p:spPr>
        <p:txBody>
          <a:bodyPr>
            <a:normAutofit/>
          </a:bodyPr>
          <a:lstStyle/>
          <a:p>
            <a:pPr algn="ctr" eaLnBrk="1" hangingPunct="1"/>
            <a:r>
              <a:rPr lang="en-US" altLang="en-US" sz="4000" dirty="0">
                <a:solidFill>
                  <a:srgbClr val="0058A9"/>
                </a:solidFill>
                <a:latin typeface="Arial" panose="020B0604020202020204" pitchFamily="34" charset="0"/>
                <a:ea typeface="ＭＳ Ｐゴシック" panose="020B0600070205080204" pitchFamily="34" charset="-128"/>
                <a:cs typeface="Arial" panose="020B0604020202020204" pitchFamily="34" charset="0"/>
              </a:rPr>
              <a:t>Questions </a:t>
            </a:r>
          </a:p>
        </p:txBody>
      </p:sp>
    </p:spTree>
    <p:extLst>
      <p:ext uri="{BB962C8B-B14F-4D97-AF65-F5344CB8AC3E}">
        <p14:creationId xmlns:p14="http://schemas.microsoft.com/office/powerpoint/2010/main" val="87148246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9">
            <a:extLst>
              <a:ext uri="{FF2B5EF4-FFF2-40B4-BE49-F238E27FC236}">
                <a16:creationId xmlns="" xmlns:a16="http://schemas.microsoft.com/office/drawing/2014/main" id="{DFE8592D-2F10-4406-8727-FFAB1D4F1599}"/>
              </a:ext>
            </a:extLst>
          </p:cNvPr>
          <p:cNvSpPr>
            <a:spLocks noGrp="1" noChangeArrowheads="1"/>
          </p:cNvSpPr>
          <p:nvPr>
            <p:ph idx="1"/>
          </p:nvPr>
        </p:nvSpPr>
        <p:spPr>
          <a:xfrm>
            <a:off x="1981200" y="2388997"/>
            <a:ext cx="8229600" cy="3897313"/>
          </a:xfrm>
        </p:spPr>
        <p:txBody>
          <a:bodyPr/>
          <a:lstStyle/>
          <a:p>
            <a:pPr>
              <a:spcBef>
                <a:spcPts val="0"/>
              </a:spcBef>
              <a:spcAft>
                <a:spcPts val="1200"/>
              </a:spcAft>
              <a:buClr>
                <a:srgbClr val="92D050"/>
              </a:buClr>
              <a:buFont typeface="Arial" panose="020B0604020202020204" pitchFamily="34" charset="0"/>
              <a:buChar char="•"/>
              <a:defRPr/>
            </a:pPr>
            <a:r>
              <a:rPr lang="en-US" altLang="en-US" sz="2400" b="0" dirty="0">
                <a:latin typeface="+mn-lt"/>
                <a:ea typeface="ＭＳ Ｐゴシック" panose="020B0600070205080204" pitchFamily="34" charset="-128"/>
                <a:cs typeface="Times New Roman" panose="02020603050405020304" pitchFamily="18" charset="0"/>
              </a:rPr>
              <a:t>ACT/SAT scores automatically received</a:t>
            </a:r>
          </a:p>
          <a:p>
            <a:pPr lvl="1">
              <a:spcBef>
                <a:spcPts val="0"/>
              </a:spcBef>
              <a:spcAft>
                <a:spcPts val="1200"/>
              </a:spcAft>
              <a:buClr>
                <a:srgbClr val="92D050"/>
              </a:buClr>
              <a:buFont typeface="Arial" panose="020B0604020202020204" pitchFamily="34" charset="0"/>
              <a:buChar char="•"/>
              <a:defRPr/>
            </a:pPr>
            <a:r>
              <a:rPr lang="en-US" altLang="en-US" sz="2000" b="0" dirty="0">
                <a:latin typeface="+mn-lt"/>
                <a:ea typeface="ＭＳ Ｐゴシック" panose="020B0600070205080204" pitchFamily="34" charset="-128"/>
                <a:cs typeface="Times New Roman" panose="02020603050405020304" pitchFamily="18" charset="0"/>
              </a:rPr>
              <a:t>ACT 8 weeks</a:t>
            </a:r>
          </a:p>
          <a:p>
            <a:pPr lvl="1">
              <a:spcBef>
                <a:spcPts val="0"/>
              </a:spcBef>
              <a:spcAft>
                <a:spcPts val="1200"/>
              </a:spcAft>
              <a:buClr>
                <a:srgbClr val="92D050"/>
              </a:buClr>
              <a:buFont typeface="Arial" panose="020B0604020202020204" pitchFamily="34" charset="0"/>
              <a:buChar char="•"/>
              <a:defRPr/>
            </a:pPr>
            <a:r>
              <a:rPr lang="en-US" altLang="en-US" sz="2000" b="0" dirty="0">
                <a:latin typeface="+mn-lt"/>
                <a:ea typeface="ＭＳ Ｐゴシック" panose="020B0600070205080204" pitchFamily="34" charset="-128"/>
                <a:cs typeface="Times New Roman" panose="02020603050405020304" pitchFamily="18" charset="0"/>
              </a:rPr>
              <a:t>SAT twice per year</a:t>
            </a:r>
          </a:p>
          <a:p>
            <a:pPr>
              <a:spcBef>
                <a:spcPts val="0"/>
              </a:spcBef>
              <a:spcAft>
                <a:spcPts val="1200"/>
              </a:spcAft>
              <a:buClr>
                <a:srgbClr val="92D050"/>
              </a:buClr>
              <a:buFont typeface="Arial" panose="020B0604020202020204" pitchFamily="34" charset="0"/>
              <a:buChar char="•"/>
              <a:defRPr/>
            </a:pPr>
            <a:r>
              <a:rPr lang="en-US" altLang="en-US" sz="2400" b="0" dirty="0">
                <a:latin typeface="+mn-lt"/>
                <a:ea typeface="ＭＳ Ｐゴシック" panose="020B0600070205080204" pitchFamily="34" charset="-128"/>
                <a:cs typeface="Times New Roman" panose="02020603050405020304" pitchFamily="18" charset="0"/>
              </a:rPr>
              <a:t>Students can pay fee through College Board and ACT websites to have scores sent sooner</a:t>
            </a:r>
          </a:p>
          <a:p>
            <a:pPr lvl="1">
              <a:spcBef>
                <a:spcPts val="0"/>
              </a:spcBef>
              <a:spcAft>
                <a:spcPts val="1200"/>
              </a:spcAft>
              <a:buClr>
                <a:srgbClr val="92D050"/>
              </a:buClr>
              <a:buFont typeface="Arial" panose="020B0604020202020204" pitchFamily="34" charset="0"/>
              <a:buChar char="•"/>
              <a:defRPr/>
            </a:pPr>
            <a:r>
              <a:rPr lang="en-US" altLang="en-US" sz="2000" dirty="0">
                <a:latin typeface="+mn-lt"/>
                <a:ea typeface="ＭＳ Ｐゴシック" panose="020B0600070205080204" pitchFamily="34" charset="-128"/>
                <a:cs typeface="Times New Roman" panose="02020603050405020304" pitchFamily="18" charset="0"/>
              </a:rPr>
              <a:t>Reporting Codes</a:t>
            </a:r>
          </a:p>
          <a:p>
            <a:pPr lvl="2">
              <a:spcBef>
                <a:spcPts val="0"/>
              </a:spcBef>
              <a:spcAft>
                <a:spcPts val="1200"/>
              </a:spcAft>
              <a:buClr>
                <a:srgbClr val="92D050"/>
              </a:buClr>
              <a:buFont typeface="Arial" panose="020B0604020202020204" pitchFamily="34" charset="0"/>
              <a:buChar char="•"/>
              <a:defRPr/>
            </a:pPr>
            <a:r>
              <a:rPr lang="en-US" altLang="en-US" sz="2000" dirty="0">
                <a:latin typeface="+mn-lt"/>
                <a:ea typeface="ＭＳ Ｐゴシック" panose="020B0600070205080204" pitchFamily="34" charset="-128"/>
                <a:cs typeface="Times New Roman" panose="02020603050405020304" pitchFamily="18" charset="0"/>
              </a:rPr>
              <a:t>ACT - 4539</a:t>
            </a:r>
          </a:p>
          <a:p>
            <a:pPr lvl="2">
              <a:spcBef>
                <a:spcPts val="0"/>
              </a:spcBef>
              <a:spcAft>
                <a:spcPts val="1200"/>
              </a:spcAft>
              <a:buClr>
                <a:srgbClr val="92D050"/>
              </a:buClr>
              <a:buFont typeface="Arial" panose="020B0604020202020204" pitchFamily="34" charset="0"/>
              <a:buChar char="•"/>
              <a:defRPr/>
            </a:pPr>
            <a:r>
              <a:rPr lang="en-US" altLang="en-US" sz="2000" dirty="0">
                <a:latin typeface="+mn-lt"/>
                <a:ea typeface="ＭＳ Ｐゴシック" panose="020B0600070205080204" pitchFamily="34" charset="-128"/>
                <a:cs typeface="Times New Roman" panose="02020603050405020304" pitchFamily="18" charset="0"/>
              </a:rPr>
              <a:t>SAT – 3456</a:t>
            </a:r>
          </a:p>
          <a:p>
            <a:pPr marL="0" indent="0">
              <a:spcBef>
                <a:spcPts val="0"/>
              </a:spcBef>
              <a:spcAft>
                <a:spcPts val="1200"/>
              </a:spcAft>
              <a:buFontTx/>
              <a:buNone/>
              <a:defRPr/>
            </a:pPr>
            <a:endParaRPr lang="en-US" altLang="en-US" sz="2800" b="0" dirty="0">
              <a:latin typeface="Times New Roman" panose="02020603050405020304" pitchFamily="18" charset="0"/>
              <a:ea typeface="ＭＳ Ｐゴシック" panose="020B0600070205080204" pitchFamily="34" charset="-128"/>
              <a:cs typeface="Times New Roman" panose="02020603050405020304" pitchFamily="18" charset="0"/>
            </a:endParaRPr>
          </a:p>
          <a:p>
            <a:pPr>
              <a:defRPr/>
            </a:pPr>
            <a:endPar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pic>
        <p:nvPicPr>
          <p:cNvPr id="53251" name="Picture 2" descr="A picture containing drawing&#10;&#10;Description automatically generated">
            <a:extLst>
              <a:ext uri="{FF2B5EF4-FFF2-40B4-BE49-F238E27FC236}">
                <a16:creationId xmlns="" xmlns:a16="http://schemas.microsoft.com/office/drawing/2014/main" id="{BAB742ED-0E0F-4FBB-9B8E-665016E621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0525" y="211015"/>
            <a:ext cx="379095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315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9">
            <a:extLst>
              <a:ext uri="{FF2B5EF4-FFF2-40B4-BE49-F238E27FC236}">
                <a16:creationId xmlns="" xmlns:a16="http://schemas.microsoft.com/office/drawing/2014/main" id="{AB4587FD-6B27-41BD-809E-3EB4BC6D88D7}"/>
              </a:ext>
            </a:extLst>
          </p:cNvPr>
          <p:cNvSpPr>
            <a:spLocks noGrp="1" noChangeArrowheads="1"/>
          </p:cNvSpPr>
          <p:nvPr>
            <p:ph idx="1"/>
          </p:nvPr>
        </p:nvSpPr>
        <p:spPr>
          <a:xfrm>
            <a:off x="1981200" y="2425003"/>
            <a:ext cx="8229600" cy="3890963"/>
          </a:xfrm>
        </p:spPr>
        <p:txBody>
          <a:bodyPr/>
          <a:lstStyle/>
          <a:p>
            <a:pPr>
              <a:buClr>
                <a:srgbClr val="92D050"/>
              </a:buClr>
              <a:defRPr/>
            </a:pPr>
            <a:r>
              <a:rPr lang="en-US" altLang="en-US" sz="2400" b="0" dirty="0">
                <a:latin typeface="+mn-lt"/>
                <a:ea typeface="ＭＳ Ｐゴシック" panose="020B0600070205080204" pitchFamily="34" charset="-128"/>
                <a:cs typeface="Times New Roman" panose="02020603050405020304" pitchFamily="18" charset="0"/>
              </a:rPr>
              <a:t>Must complete half of their graduation requirements at a WV High School</a:t>
            </a:r>
          </a:p>
          <a:p>
            <a:pPr>
              <a:buClr>
                <a:srgbClr val="92D050"/>
              </a:buClr>
              <a:defRPr/>
            </a:pPr>
            <a:r>
              <a:rPr lang="en-US" altLang="en-US" sz="2400" b="0" dirty="0">
                <a:latin typeface="+mn-lt"/>
                <a:ea typeface="ＭＳ Ｐゴシック" panose="020B0600070205080204" pitchFamily="34" charset="-128"/>
                <a:cs typeface="Times New Roman" panose="02020603050405020304" pitchFamily="18" charset="0"/>
              </a:rPr>
              <a:t>Must be a WV resident at least 12 months before applying for PROMISE</a:t>
            </a:r>
          </a:p>
          <a:p>
            <a:pPr>
              <a:buClr>
                <a:srgbClr val="92D050"/>
              </a:buClr>
              <a:defRPr/>
            </a:pPr>
            <a:r>
              <a:rPr lang="en-US" altLang="en-US" sz="2400" b="0" dirty="0">
                <a:latin typeface="+mn-lt"/>
                <a:ea typeface="ＭＳ Ｐゴシック" panose="020B0600070205080204" pitchFamily="34" charset="-128"/>
                <a:cs typeface="Times New Roman" panose="02020603050405020304" pitchFamily="18" charset="0"/>
              </a:rPr>
              <a:t>Students who do not apply by March 1, can still apply and be considered for PROMISE but would not be awarded until spring contingent upon the availability of funds for late awards</a:t>
            </a:r>
            <a:endParaRPr lang="en-US" altLang="en-US" sz="2000" dirty="0">
              <a:latin typeface="+mn-lt"/>
              <a:ea typeface="ＭＳ Ｐゴシック" panose="020B0600070205080204" pitchFamily="34" charset="-128"/>
              <a:cs typeface="Times New Roman" panose="02020603050405020304" pitchFamily="18" charset="0"/>
            </a:endParaRPr>
          </a:p>
          <a:p>
            <a:pPr>
              <a:defRPr/>
            </a:pPr>
            <a:endParaRPr lang="en-US" altLang="en-US" sz="2400" b="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pic>
        <p:nvPicPr>
          <p:cNvPr id="2" name="Picture 2" descr="A picture containing drawing&#10;&#10;Description automatically generated">
            <a:extLst>
              <a:ext uri="{FF2B5EF4-FFF2-40B4-BE49-F238E27FC236}">
                <a16:creationId xmlns="" xmlns:a16="http://schemas.microsoft.com/office/drawing/2014/main" id="{7E2A485C-FE80-4C9E-B600-0EE8B64618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0525" y="331596"/>
            <a:ext cx="379095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8391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9">
            <a:extLst>
              <a:ext uri="{FF2B5EF4-FFF2-40B4-BE49-F238E27FC236}">
                <a16:creationId xmlns="" xmlns:a16="http://schemas.microsoft.com/office/drawing/2014/main" id="{C5A52135-B904-45B0-BEA5-82D97CBAE20E}"/>
              </a:ext>
            </a:extLst>
          </p:cNvPr>
          <p:cNvSpPr>
            <a:spLocks noGrp="1" noChangeArrowheads="1"/>
          </p:cNvSpPr>
          <p:nvPr>
            <p:ph idx="1"/>
          </p:nvPr>
        </p:nvSpPr>
        <p:spPr>
          <a:xfrm>
            <a:off x="1981200" y="2430865"/>
            <a:ext cx="8229600" cy="3897313"/>
          </a:xfrm>
        </p:spPr>
        <p:txBody>
          <a:bodyPr/>
          <a:lstStyle/>
          <a:p>
            <a:pPr>
              <a:spcBef>
                <a:spcPct val="0"/>
              </a:spcBef>
              <a:spcAft>
                <a:spcPts val="1200"/>
              </a:spcAft>
              <a:buClr>
                <a:srgbClr val="92D050"/>
              </a:buClr>
              <a:defRPr/>
            </a:pPr>
            <a:r>
              <a:rPr lang="en-US" altLang="en-US" sz="2400" b="0" dirty="0">
                <a:latin typeface="+mn-lt"/>
                <a:ea typeface="ＭＳ Ｐゴシック" panose="020B0600070205080204" pitchFamily="34" charset="-128"/>
                <a:cs typeface="Times New Roman" panose="02020603050405020304" pitchFamily="18" charset="0"/>
              </a:rPr>
              <a:t>Awards Cover Tuition and Mandatory Fees at eligible institution up to $4,750 per year.</a:t>
            </a:r>
          </a:p>
          <a:p>
            <a:pPr>
              <a:spcBef>
                <a:spcPct val="0"/>
              </a:spcBef>
              <a:spcAft>
                <a:spcPts val="1200"/>
              </a:spcAft>
              <a:buClr>
                <a:srgbClr val="92D050"/>
              </a:buClr>
              <a:defRPr/>
            </a:pPr>
            <a:r>
              <a:rPr lang="en-US" altLang="en-US" sz="2400" b="0" dirty="0">
                <a:latin typeface="+mn-lt"/>
                <a:ea typeface="ＭＳ Ｐゴシック" panose="020B0600070205080204" pitchFamily="34" charset="-128"/>
                <a:cs typeface="Times New Roman" panose="02020603050405020304" pitchFamily="18" charset="0"/>
              </a:rPr>
              <a:t>Can attend out-of-state for up to 1 year and come back and regain PROMISE if meets eligibility requirements.</a:t>
            </a:r>
          </a:p>
          <a:p>
            <a:pPr>
              <a:spcBef>
                <a:spcPct val="0"/>
              </a:spcBef>
              <a:spcAft>
                <a:spcPts val="1200"/>
              </a:spcAft>
              <a:buClr>
                <a:srgbClr val="92D050"/>
              </a:buClr>
              <a:defRPr/>
            </a:pPr>
            <a:r>
              <a:rPr lang="en-US" altLang="en-US" sz="2400" b="0" dirty="0">
                <a:latin typeface="+mn-lt"/>
                <a:ea typeface="ＭＳ Ｐゴシック" panose="020B0600070205080204" pitchFamily="34" charset="-128"/>
                <a:cs typeface="Times New Roman" panose="02020603050405020304" pitchFamily="18" charset="0"/>
              </a:rPr>
              <a:t>Cannot be used outside WV.</a:t>
            </a:r>
          </a:p>
          <a:p>
            <a:pPr>
              <a:spcBef>
                <a:spcPct val="0"/>
              </a:spcBef>
              <a:spcAft>
                <a:spcPts val="1200"/>
              </a:spcAft>
              <a:buClr>
                <a:srgbClr val="92D050"/>
              </a:buClr>
              <a:defRPr/>
            </a:pPr>
            <a:r>
              <a:rPr lang="en-US" altLang="en-US" sz="2400" b="0" dirty="0">
                <a:latin typeface="+mn-lt"/>
                <a:ea typeface="ＭＳ Ｐゴシック" panose="020B0600070205080204" pitchFamily="34" charset="-128"/>
                <a:cs typeface="Times New Roman" panose="02020603050405020304" pitchFamily="18" charset="0"/>
              </a:rPr>
              <a:t>Community service is highly encouraged.</a:t>
            </a:r>
          </a:p>
          <a:p>
            <a:pPr>
              <a:spcBef>
                <a:spcPct val="0"/>
              </a:spcBef>
              <a:spcAft>
                <a:spcPts val="1200"/>
              </a:spcAft>
              <a:buClr>
                <a:srgbClr val="92D050"/>
              </a:buClr>
              <a:defRPr/>
            </a:pPr>
            <a:r>
              <a:rPr lang="en-US" altLang="en-US" sz="2400" b="0" dirty="0">
                <a:latin typeface="+mn-lt"/>
                <a:ea typeface="ＭＳ Ｐゴシック" panose="020B0600070205080204" pitchFamily="34" charset="-128"/>
                <a:cs typeface="Times New Roman" panose="02020603050405020304" pitchFamily="18" charset="0"/>
              </a:rPr>
              <a:t>Students have 6 years after being awarded to utilize their PROMISE eligibility (military service exception)</a:t>
            </a:r>
          </a:p>
          <a:p>
            <a:pPr>
              <a:defRPr/>
            </a:pPr>
            <a:endParaRPr lang="en-US" altLang="en-US" sz="2400" b="0" dirty="0">
              <a:latin typeface="Times New Roman" panose="02020603050405020304" pitchFamily="18" charset="0"/>
              <a:ea typeface="ＭＳ Ｐゴシック" panose="020B0600070205080204" pitchFamily="34" charset="-128"/>
              <a:cs typeface="Times New Roman" panose="02020603050405020304" pitchFamily="18" charset="0"/>
            </a:endParaRPr>
          </a:p>
          <a:p>
            <a:pPr>
              <a:defRPr/>
            </a:pPr>
            <a:endPar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pic>
        <p:nvPicPr>
          <p:cNvPr id="54275" name="Picture 2" descr="A picture containing drawing&#10;&#10;Description automatically generated">
            <a:extLst>
              <a:ext uri="{FF2B5EF4-FFF2-40B4-BE49-F238E27FC236}">
                <a16:creationId xmlns="" xmlns:a16="http://schemas.microsoft.com/office/drawing/2014/main" id="{5D358551-D7CB-4EA6-9C9A-15787397C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0525" y="200967"/>
            <a:ext cx="379095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4311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981200" y="228600"/>
            <a:ext cx="8229600" cy="685800"/>
          </a:xfrm>
        </p:spPr>
        <p:txBody>
          <a:bodyPr/>
          <a:lstStyle/>
          <a:p>
            <a:pPr eaLnBrk="1" hangingPunct="1"/>
            <a:endParaRPr lang="en-US" sz="4000">
              <a:solidFill>
                <a:srgbClr val="CC6600"/>
              </a:solidFill>
            </a:endParaRPr>
          </a:p>
        </p:txBody>
      </p:sp>
      <p:sp>
        <p:nvSpPr>
          <p:cNvPr id="36867" name="Rectangle 3"/>
          <p:cNvSpPr>
            <a:spLocks noGrp="1" noChangeArrowheads="1"/>
          </p:cNvSpPr>
          <p:nvPr>
            <p:ph idx="1"/>
          </p:nvPr>
        </p:nvSpPr>
        <p:spPr>
          <a:xfrm>
            <a:off x="1911952" y="2122938"/>
            <a:ext cx="8261927" cy="3928717"/>
          </a:xfrm>
        </p:spPr>
        <p:txBody>
          <a:bodyPr/>
          <a:lstStyle/>
          <a:p>
            <a:pPr eaLnBrk="1" hangingPunct="1">
              <a:lnSpc>
                <a:spcPct val="80000"/>
              </a:lnSpc>
            </a:pPr>
            <a:endParaRPr lang="en-US" sz="2000" b="0"/>
          </a:p>
          <a:p>
            <a:pPr eaLnBrk="1" hangingPunct="1">
              <a:lnSpc>
                <a:spcPct val="80000"/>
              </a:lnSpc>
              <a:spcBef>
                <a:spcPts val="0"/>
              </a:spcBef>
              <a:spcAft>
                <a:spcPts val="1200"/>
              </a:spcAft>
              <a:buClr>
                <a:srgbClr val="00B050"/>
              </a:buClr>
            </a:pPr>
            <a:r>
              <a:rPr lang="en-US" sz="2000" b="0"/>
              <a:t>PROMISE is renewable (up to 8 semesters for a 4 year degree or 4 semesters for a 2 year degree) as long as the student:</a:t>
            </a:r>
          </a:p>
          <a:p>
            <a:pPr lvl="1">
              <a:spcBef>
                <a:spcPts val="0"/>
              </a:spcBef>
              <a:spcAft>
                <a:spcPts val="1200"/>
              </a:spcAft>
              <a:buClr>
                <a:srgbClr val="00B050"/>
              </a:buClr>
            </a:pPr>
            <a:r>
              <a:rPr lang="en-US" sz="2000" b="0"/>
              <a:t>Maintains a 2.75 cumulative grade point average on a 4.0 scale the first year and a 3.0 cumulative grade point average in subsequent years.</a:t>
            </a:r>
          </a:p>
          <a:p>
            <a:pPr lvl="1">
              <a:spcBef>
                <a:spcPts val="0"/>
              </a:spcBef>
              <a:spcAft>
                <a:spcPts val="600"/>
              </a:spcAft>
              <a:buClr>
                <a:srgbClr val="00B050"/>
              </a:buClr>
            </a:pPr>
            <a:r>
              <a:rPr lang="en-US" sz="2000" b="0"/>
              <a:t>Earns a minimum of 30 credit hours in each 12-month period for a student who receives a two-semester award in an academic year. </a:t>
            </a:r>
          </a:p>
          <a:p>
            <a:pPr lvl="2">
              <a:spcBef>
                <a:spcPts val="0"/>
              </a:spcBef>
              <a:spcAft>
                <a:spcPts val="600"/>
              </a:spcAft>
              <a:buClr>
                <a:srgbClr val="00B050"/>
              </a:buClr>
            </a:pPr>
            <a:r>
              <a:rPr lang="en-US" sz="1600" b="0"/>
              <a:t>If a student receives a single-semester award, the student must complete and earn a minimum of 15 credit hours in the academic year.</a:t>
            </a:r>
          </a:p>
        </p:txBody>
      </p:sp>
      <p:pic>
        <p:nvPicPr>
          <p:cNvPr id="3" name="Picture 2" descr="A picture containing drawing&#10;&#10;Description automatically generated">
            <a:extLst>
              <a:ext uri="{FF2B5EF4-FFF2-40B4-BE49-F238E27FC236}">
                <a16:creationId xmlns="" xmlns:a16="http://schemas.microsoft.com/office/drawing/2014/main" id="{1ECC2852-4509-4F30-88A8-B709E31B191E}"/>
              </a:ext>
            </a:extLst>
          </p:cNvPr>
          <p:cNvPicPr>
            <a:picLocks noChangeAspect="1"/>
          </p:cNvPicPr>
          <p:nvPr/>
        </p:nvPicPr>
        <p:blipFill>
          <a:blip r:embed="rId3"/>
          <a:stretch>
            <a:fillRect/>
          </a:stretch>
        </p:blipFill>
        <p:spPr>
          <a:xfrm>
            <a:off x="3962400" y="303578"/>
            <a:ext cx="3837432" cy="1980296"/>
          </a:xfrm>
          <a:prstGeom prst="rect">
            <a:avLst/>
          </a:prstGeom>
        </p:spPr>
      </p:pic>
    </p:spTree>
    <p:extLst>
      <p:ext uri="{BB962C8B-B14F-4D97-AF65-F5344CB8AC3E}">
        <p14:creationId xmlns:p14="http://schemas.microsoft.com/office/powerpoint/2010/main" val="112849108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981200" y="228600"/>
            <a:ext cx="8229600" cy="1371600"/>
          </a:xfrm>
        </p:spPr>
        <p:txBody>
          <a:bodyPr/>
          <a:lstStyle/>
          <a:p>
            <a:pPr eaLnBrk="1" hangingPunct="1"/>
            <a:r>
              <a:rPr lang="en-US" sz="4000" dirty="0">
                <a:solidFill>
                  <a:srgbClr val="0058A9"/>
                </a:solidFill>
              </a:rPr>
              <a:t>www.collegeforwv.com/promise</a:t>
            </a:r>
          </a:p>
        </p:txBody>
      </p:sp>
      <p:pic>
        <p:nvPicPr>
          <p:cNvPr id="4" name="Picture 3" descr="Graphical user interface, text, application&#10;&#10;Description automatically generated">
            <a:extLst>
              <a:ext uri="{FF2B5EF4-FFF2-40B4-BE49-F238E27FC236}">
                <a16:creationId xmlns="" xmlns:a16="http://schemas.microsoft.com/office/drawing/2014/main" id="{07E09330-E380-49E5-B2FF-D8650D1F6A51}"/>
              </a:ext>
            </a:extLst>
          </p:cNvPr>
          <p:cNvPicPr>
            <a:picLocks noChangeAspect="1"/>
          </p:cNvPicPr>
          <p:nvPr/>
        </p:nvPicPr>
        <p:blipFill rotWithShape="1">
          <a:blip r:embed="rId3"/>
          <a:srcRect l="542" t="17177" r="1081" b="6666"/>
          <a:stretch/>
        </p:blipFill>
        <p:spPr>
          <a:xfrm>
            <a:off x="0" y="1348890"/>
            <a:ext cx="11994293" cy="5222790"/>
          </a:xfrm>
          <a:prstGeom prst="rect">
            <a:avLst/>
          </a:prstGeom>
        </p:spPr>
      </p:pic>
      <p:sp>
        <p:nvSpPr>
          <p:cNvPr id="11" name="Oval 10"/>
          <p:cNvSpPr/>
          <p:nvPr/>
        </p:nvSpPr>
        <p:spPr>
          <a:xfrm>
            <a:off x="3354859" y="6151605"/>
            <a:ext cx="3581400" cy="53340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ight Arrow 12"/>
          <p:cNvSpPr/>
          <p:nvPr/>
        </p:nvSpPr>
        <p:spPr>
          <a:xfrm>
            <a:off x="5183659" y="1295400"/>
            <a:ext cx="9906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706339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273646"/>
            <a:ext cx="8229600" cy="3852518"/>
          </a:xfrm>
        </p:spPr>
        <p:txBody>
          <a:bodyPr/>
          <a:lstStyle/>
          <a:p>
            <a:pPr>
              <a:spcBef>
                <a:spcPts val="0"/>
              </a:spcBef>
              <a:spcAft>
                <a:spcPts val="1200"/>
              </a:spcAft>
              <a:buClr>
                <a:srgbClr val="00CC00"/>
              </a:buClr>
            </a:pPr>
            <a:r>
              <a:rPr lang="en-US" sz="2800" b="0"/>
              <a:t>Check the status of your PROMISE Scholarship application on the WVSAM system</a:t>
            </a:r>
          </a:p>
          <a:p>
            <a:pPr>
              <a:spcBef>
                <a:spcPts val="0"/>
              </a:spcBef>
              <a:spcAft>
                <a:spcPts val="1200"/>
              </a:spcAft>
              <a:buClr>
                <a:srgbClr val="00CC00"/>
              </a:buClr>
            </a:pPr>
            <a:r>
              <a:rPr lang="en-US" sz="2800" b="0"/>
              <a:t>Award notices will be sent electronically to students via e-mail and text</a:t>
            </a:r>
          </a:p>
          <a:p>
            <a:pPr>
              <a:spcBef>
                <a:spcPts val="0"/>
              </a:spcBef>
              <a:spcAft>
                <a:spcPts val="1200"/>
              </a:spcAft>
              <a:buClr>
                <a:srgbClr val="00CC00"/>
              </a:buClr>
            </a:pPr>
            <a:r>
              <a:rPr lang="en-US" altLang="en-US" sz="2800" b="0">
                <a:latin typeface="Arial" panose="020B0604020202020204" pitchFamily="34" charset="0"/>
                <a:ea typeface="ＭＳ Ｐゴシック" panose="020B0600070205080204" pitchFamily="34" charset="-128"/>
                <a:cs typeface="Arial" panose="020B0604020202020204" pitchFamily="34" charset="0"/>
              </a:rPr>
              <a:t>Final eligibility is based upon 8</a:t>
            </a:r>
            <a:r>
              <a:rPr lang="en-US" altLang="en-US" sz="2800" b="0" baseline="30000">
                <a:latin typeface="Arial" panose="020B0604020202020204" pitchFamily="34" charset="0"/>
                <a:ea typeface="ＭＳ Ｐゴシック" panose="020B0600070205080204" pitchFamily="34" charset="-128"/>
                <a:cs typeface="Arial" panose="020B0604020202020204" pitchFamily="34" charset="0"/>
              </a:rPr>
              <a:t>th</a:t>
            </a:r>
            <a:r>
              <a:rPr lang="en-US" altLang="en-US" sz="2800" b="0">
                <a:latin typeface="Arial" panose="020B0604020202020204" pitchFamily="34" charset="0"/>
                <a:ea typeface="ＭＳ Ｐゴシック" panose="020B0600070205080204" pitchFamily="34" charset="-128"/>
                <a:cs typeface="Arial" panose="020B0604020202020204" pitchFamily="34" charset="0"/>
              </a:rPr>
              <a:t> semester grades for students at both public and private high schools. </a:t>
            </a:r>
          </a:p>
          <a:p>
            <a:endParaRPr lang="en-US" sz="2800" b="0"/>
          </a:p>
        </p:txBody>
      </p:sp>
      <p:pic>
        <p:nvPicPr>
          <p:cNvPr id="5" name="Content Placeholder 4" descr="A picture containing sitting&#10;&#10;Description automatically generated">
            <a:extLst>
              <a:ext uri="{FF2B5EF4-FFF2-40B4-BE49-F238E27FC236}">
                <a16:creationId xmlns="" xmlns:a16="http://schemas.microsoft.com/office/drawing/2014/main" id="{C778B4E8-AD94-43F7-8EC3-D68404782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700" y="326406"/>
            <a:ext cx="5562600" cy="1519237"/>
          </a:xfrm>
          <a:prstGeom prst="rect">
            <a:avLst/>
          </a:prstGeom>
          <a:noFill/>
          <a:ln w="9525">
            <a:noFill/>
            <a:miter lim="800000"/>
            <a:headEnd/>
            <a:tailEnd/>
          </a:ln>
        </p:spPr>
      </p:pic>
    </p:spTree>
    <p:extLst>
      <p:ext uri="{BB962C8B-B14F-4D97-AF65-F5344CB8AC3E}">
        <p14:creationId xmlns:p14="http://schemas.microsoft.com/office/powerpoint/2010/main" val="3116622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273646"/>
            <a:ext cx="8229600" cy="3852518"/>
          </a:xfrm>
        </p:spPr>
        <p:txBody>
          <a:bodyPr/>
          <a:lstStyle/>
          <a:p>
            <a:pPr>
              <a:spcBef>
                <a:spcPts val="0"/>
              </a:spcBef>
              <a:spcAft>
                <a:spcPts val="1200"/>
              </a:spcAft>
              <a:buClr>
                <a:srgbClr val="00CC00"/>
              </a:buClr>
            </a:pPr>
            <a:r>
              <a:rPr lang="en-US" sz="2800" b="0" dirty="0"/>
              <a:t>Check the status of your PROMISE Scholarship application on the WVSAM system</a:t>
            </a:r>
          </a:p>
          <a:p>
            <a:pPr>
              <a:spcBef>
                <a:spcPts val="0"/>
              </a:spcBef>
              <a:spcAft>
                <a:spcPts val="1200"/>
              </a:spcAft>
              <a:buClr>
                <a:srgbClr val="00CC00"/>
              </a:buClr>
            </a:pPr>
            <a:r>
              <a:rPr lang="en-US" sz="2800" b="0" dirty="0"/>
              <a:t>Award notices will be sent electronically to students via e-mail and text</a:t>
            </a:r>
          </a:p>
          <a:p>
            <a:pPr>
              <a:spcBef>
                <a:spcPts val="0"/>
              </a:spcBef>
              <a:spcAft>
                <a:spcPts val="1200"/>
              </a:spcAft>
              <a:buClr>
                <a:srgbClr val="00CC00"/>
              </a:buClr>
            </a:pPr>
            <a:r>
              <a:rPr lang="en-US" altLang="en-US" sz="2800" b="0" dirty="0">
                <a:latin typeface="Arial" panose="020B0604020202020204" pitchFamily="34" charset="0"/>
                <a:ea typeface="ＭＳ Ｐゴシック" panose="020B0600070205080204" pitchFamily="34" charset="-128"/>
                <a:cs typeface="Arial" panose="020B0604020202020204" pitchFamily="34" charset="0"/>
              </a:rPr>
              <a:t>Final eligibility is based upon 8</a:t>
            </a:r>
            <a:r>
              <a:rPr lang="en-US" altLang="en-US" sz="2800" b="0" baseline="30000" dirty="0">
                <a:latin typeface="Arial" panose="020B0604020202020204" pitchFamily="34" charset="0"/>
                <a:ea typeface="ＭＳ Ｐゴシック" panose="020B0600070205080204" pitchFamily="34" charset="-128"/>
                <a:cs typeface="Arial" panose="020B0604020202020204" pitchFamily="34" charset="0"/>
              </a:rPr>
              <a:t>th</a:t>
            </a:r>
            <a:r>
              <a:rPr lang="en-US" altLang="en-US" sz="2800" b="0" dirty="0">
                <a:latin typeface="Arial" panose="020B0604020202020204" pitchFamily="34" charset="0"/>
                <a:ea typeface="ＭＳ Ｐゴシック" panose="020B0600070205080204" pitchFamily="34" charset="-128"/>
                <a:cs typeface="Arial" panose="020B0604020202020204" pitchFamily="34" charset="0"/>
              </a:rPr>
              <a:t> semester grades for students at both public and private high schools. </a:t>
            </a:r>
          </a:p>
          <a:p>
            <a:endParaRPr lang="en-US" sz="2800" b="0"/>
          </a:p>
        </p:txBody>
      </p:sp>
      <p:pic>
        <p:nvPicPr>
          <p:cNvPr id="5" name="Content Placeholder 4" descr="A picture containing sitting&#10;&#10;Description automatically generated">
            <a:extLst>
              <a:ext uri="{FF2B5EF4-FFF2-40B4-BE49-F238E27FC236}">
                <a16:creationId xmlns="" xmlns:a16="http://schemas.microsoft.com/office/drawing/2014/main" id="{C778B4E8-AD94-43F7-8EC3-D68404782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700" y="326406"/>
            <a:ext cx="5562600" cy="1519237"/>
          </a:xfrm>
          <a:prstGeom prst="rect">
            <a:avLst/>
          </a:prstGeom>
          <a:noFill/>
          <a:ln w="9525">
            <a:noFill/>
            <a:miter lim="800000"/>
            <a:headEnd/>
            <a:tailEnd/>
          </a:ln>
        </p:spPr>
      </p:pic>
    </p:spTree>
    <p:extLst>
      <p:ext uri="{BB962C8B-B14F-4D97-AF65-F5344CB8AC3E}">
        <p14:creationId xmlns:p14="http://schemas.microsoft.com/office/powerpoint/2010/main" val="3023310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782</TotalTime>
  <Words>1549</Words>
  <Application>Microsoft Office PowerPoint</Application>
  <PresentationFormat>Widescreen</PresentationFormat>
  <Paragraphs>158</Paragraphs>
  <Slides>24</Slides>
  <Notes>16</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ＭＳ Ｐゴシック</vt:lpstr>
      <vt:lpstr>Arial</vt:lpstr>
      <vt:lpstr>Calibri</vt:lpstr>
      <vt:lpstr>Times New Roman</vt:lpstr>
      <vt:lpstr>Wingdings</vt:lpstr>
      <vt:lpstr>Office Theme</vt:lpstr>
      <vt:lpstr> </vt:lpstr>
      <vt:lpstr>PowerPoint Presentation</vt:lpstr>
      <vt:lpstr>PowerPoint Presentation</vt:lpstr>
      <vt:lpstr>PowerPoint Presentation</vt:lpstr>
      <vt:lpstr>PowerPoint Presentation</vt:lpstr>
      <vt:lpstr>PowerPoint Presentation</vt:lpstr>
      <vt:lpstr>www.collegeforwv.com/promise</vt:lpstr>
      <vt:lpstr>PowerPoint Presentation</vt:lpstr>
      <vt:lpstr>PowerPoint Presentation</vt:lpstr>
      <vt:lpstr>Not Official – Must receive official scores from ACT/SAT</vt:lpstr>
      <vt:lpstr>PowerPoint Presentation</vt:lpstr>
      <vt:lpstr>PowerPoint Presentation</vt:lpstr>
      <vt:lpstr>PowerPoint Presentation</vt:lpstr>
      <vt:lpstr>Institutional Aid</vt:lpstr>
      <vt:lpstr>Private Aid</vt:lpstr>
      <vt:lpstr>Academic Common Market</vt:lpstr>
      <vt:lpstr>PowerPoint Presentation</vt:lpstr>
      <vt:lpstr>PowerPoint Presentation</vt:lpstr>
      <vt:lpstr>CollegeCost.ed.gov</vt:lpstr>
      <vt:lpstr>PowerPoint Presentation</vt:lpstr>
      <vt:lpstr>Customer Service</vt:lpstr>
      <vt:lpstr>PowerPoint Presentation</vt:lpstr>
      <vt:lpstr>PowerPoint Presentation</vt:lpstr>
      <vt:lpstr>Questions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Virginia Higher Education COVID-19 Response &amp; Fall 2020 Return to Campus</dc:title>
  <dc:creator>John Westfall</dc:creator>
  <cp:lastModifiedBy>Meagan Jones</cp:lastModifiedBy>
  <cp:revision>89</cp:revision>
  <dcterms:created xsi:type="dcterms:W3CDTF">2020-09-18T14:08:23Z</dcterms:created>
  <dcterms:modified xsi:type="dcterms:W3CDTF">2021-09-14T19:24:57Z</dcterms:modified>
</cp:coreProperties>
</file>