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1"/>
  </p:notesMasterIdLst>
  <p:sldIdLst>
    <p:sldId id="271" r:id="rId2"/>
    <p:sldId id="273" r:id="rId3"/>
    <p:sldId id="277" r:id="rId4"/>
    <p:sldId id="278" r:id="rId5"/>
    <p:sldId id="275" r:id="rId6"/>
    <p:sldId id="256" r:id="rId7"/>
    <p:sldId id="257" r:id="rId8"/>
    <p:sldId id="263" r:id="rId9"/>
    <p:sldId id="268" r:id="rId10"/>
    <p:sldId id="262" r:id="rId11"/>
    <p:sldId id="258" r:id="rId12"/>
    <p:sldId id="260" r:id="rId13"/>
    <p:sldId id="261" r:id="rId14"/>
    <p:sldId id="276" r:id="rId15"/>
    <p:sldId id="264" r:id="rId16"/>
    <p:sldId id="265" r:id="rId17"/>
    <p:sldId id="266" r:id="rId18"/>
    <p:sldId id="269" r:id="rId19"/>
    <p:sldId id="27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78"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E648F3-7305-4500-929B-E102893438D2}" type="datetimeFigureOut">
              <a:rPr lang="en-US"/>
              <a:t>2/22/2019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C2B9C0-2A20-4394-BC61-9C28E11B6CA0}" type="slidenum">
              <a:rPr lang="en-US"/>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C2B9C0-2A20-4394-BC61-9C28E11B6CA0}" type="slidenum">
              <a:rPr lang="en-US"/>
              <a:t>2</a:t>
            </a:fld>
            <a:endParaRPr lang="en-US"/>
          </a:p>
        </p:txBody>
      </p:sp>
    </p:spTree>
    <p:extLst>
      <p:ext uri="{BB962C8B-B14F-4D97-AF65-F5344CB8AC3E}">
        <p14:creationId xmlns:p14="http://schemas.microsoft.com/office/powerpoint/2010/main" val="1116436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0">
                      <a:schemeClr val="tx1"/>
                    </a:gs>
                    <a:gs pos="68000">
                      <a:srgbClr val="F1F1F1"/>
                    </a:gs>
                    <a:gs pos="100000">
                      <a:schemeClr val="bg1">
                        <a:lumMod val="11000"/>
                        <a:lumOff val="89000"/>
                      </a:schemeClr>
                    </a:gs>
                  </a:gsLst>
                  <a:lin ang="5400000" scaled="1"/>
                  <a:tileRect/>
                </a:gradFill>
                <a:effectLst>
                  <a:outerShdw blurRad="469900" dist="342900" dir="5400000" sy="-20000" rotWithShape="0">
                    <a:prstClr val="black">
                      <a:alpha val="66000"/>
                    </a:prstClr>
                  </a:outerShdw>
                </a:effectLst>
              </a:defRPr>
            </a:lvl1pPr>
          </a:lstStyle>
          <a:p>
            <a:pPr lvl="0" algn="r"/>
            <a:r>
              <a:rPr lang="en-US"/>
              <a:t>Click to edit Master title style</a:t>
            </a:r>
          </a:p>
        </p:txBody>
      </p:sp>
      <p:sp>
        <p:nvSpPr>
          <p:cNvPr id="3" name="Subtitle 2"/>
          <p:cNvSpPr>
            <a:spLocks noGrp="1"/>
          </p:cNvSpPr>
          <p:nvPr>
            <p:ph type="subTitle" idx="1"/>
          </p:nvPr>
        </p:nvSpPr>
        <p:spPr>
          <a:xfrm>
            <a:off x="2209799" y="3694375"/>
            <a:ext cx="9144000" cy="754025"/>
          </a:xfrm>
        </p:spPr>
        <p:txBody>
          <a:bodyPr vert="horz" lIns="91440" tIns="45720" rIns="91440" bIns="45720" rtlCol="0"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stStyle>
          <a:p>
            <a:pPr marL="0" lvl="0" indent="0" algn="r">
              <a:buNone/>
            </a:pPr>
            <a:r>
              <a:rPr lang="en-US"/>
              <a:t>Click to edit Master subtitle style</a:t>
            </a:r>
          </a:p>
        </p:txBody>
      </p:sp>
      <p:sp>
        <p:nvSpPr>
          <p:cNvPr id="7" name="Date Placeholder 6"/>
          <p:cNvSpPr>
            <a:spLocks noGrp="1"/>
          </p:cNvSpPr>
          <p:nvPr>
            <p:ph type="dt" sz="half" idx="10"/>
          </p:nvPr>
        </p:nvSpPr>
        <p:spPr/>
        <p:txBody>
          <a:bodyPr/>
          <a:lstStyle/>
          <a:p>
            <a:fld id="{345EBB1C-CF96-4089-9A59-2F5DBEFA167C}" type="datetimeFigureOut">
              <a:rPr lang="en-US" smtClean="0"/>
              <a:t>2/22/2019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4224091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EBB1C-CF96-4089-9A59-2F5DBEFA167C}"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776182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EBB1C-CF96-4089-9A59-2F5DBEFA167C}"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930516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EBB1C-CF96-4089-9A59-2F5DBEFA167C}"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3A114-5F14-45B2-A77E-36D3336B2D16}"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7484667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EBB1C-CF96-4089-9A59-2F5DBEFA167C}"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4606562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45EBB1C-CF96-4089-9A59-2F5DBEFA167C}" type="datetimeFigureOut">
              <a:rPr lang="en-US" smtClean="0"/>
              <a:t>2/22/2019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33840391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45EBB1C-CF96-4089-9A59-2F5DBEFA167C}" type="datetimeFigureOut">
              <a:rPr lang="en-US" smtClean="0"/>
              <a:t>2/22/2019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41161811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5EBB1C-CF96-4089-9A59-2F5DBEFA167C}"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23253563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5EBB1C-CF96-4089-9A59-2F5DBEFA167C}"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1876588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5EBB1C-CF96-4089-9A59-2F5DBEFA167C}"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1472947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32000"/>
                        <a:lumOff val="68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45EBB1C-CF96-4089-9A59-2F5DBEFA167C}"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2689017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5EBB1C-CF96-4089-9A59-2F5DBEFA167C}"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3377110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45EBB1C-CF96-4089-9A59-2F5DBEFA167C}" type="datetimeFigureOut">
              <a:rPr lang="en-US" smtClean="0"/>
              <a:t>2/22/2019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1650737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5EBB1C-CF96-4089-9A59-2F5DBEFA167C}" type="datetimeFigureOut">
              <a:rPr lang="en-US" smtClean="0"/>
              <a:t>2/22/2019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943431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EBB1C-CF96-4089-9A59-2F5DBEFA167C}" type="datetimeFigureOut">
              <a:rPr lang="en-US" smtClean="0"/>
              <a:t>2/22/2019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1859382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EBB1C-CF96-4089-9A59-2F5DBEFA167C}"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514784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EBB1C-CF96-4089-9A59-2F5DBEFA167C}"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1595922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345EBB1C-CF96-4089-9A59-2F5DBEFA167C}" type="datetimeFigureOut">
              <a:rPr lang="en-US" smtClean="0"/>
              <a:t>2/22/2019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A1E3A114-5F14-45B2-A77E-36D3336B2D16}" type="slidenum">
              <a:rPr lang="en-US" smtClean="0"/>
              <a:t>‹#›</a:t>
            </a:fld>
            <a:endParaRPr lang="en-US"/>
          </a:p>
        </p:txBody>
      </p:sp>
    </p:spTree>
    <p:extLst>
      <p:ext uri="{BB962C8B-B14F-4D97-AF65-F5344CB8AC3E}">
        <p14:creationId xmlns:p14="http://schemas.microsoft.com/office/powerpoint/2010/main" val="3602572505"/>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13000"/>
                  <a:lumOff val="87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virtualschool.k12.wv.us/vschool/index.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jmhscounseling@weebly.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mtjones@k12.wv.us" TargetMode="External"/><Relationship Id="rId2" Type="http://schemas.openxmlformats.org/officeDocument/2006/relationships/hyperlink" Target="mailto:tdransfield@k12.wv.us" TargetMode="External"/><Relationship Id="rId1" Type="http://schemas.openxmlformats.org/officeDocument/2006/relationships/slideLayout" Target="../slideLayouts/slideLayout2.xml"/><Relationship Id="rId4" Type="http://schemas.openxmlformats.org/officeDocument/2006/relationships/hyperlink" Target="jmhscounseling.weebly.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jmhscounseling.weebly.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Welcome to JMHS!</a:t>
            </a:r>
          </a:p>
        </p:txBody>
      </p:sp>
      <p:sp>
        <p:nvSpPr>
          <p:cNvPr id="3" name="Subtitle 2"/>
          <p:cNvSpPr>
            <a:spLocks noGrp="1"/>
          </p:cNvSpPr>
          <p:nvPr>
            <p:ph type="subTitle" idx="1"/>
          </p:nvPr>
        </p:nvSpPr>
        <p:spPr/>
        <p:txBody>
          <a:bodyPr/>
          <a:lstStyle/>
          <a:p>
            <a:r>
              <a:rPr lang="en-US" dirty="0"/>
              <a:t>Class of 2023</a:t>
            </a:r>
          </a:p>
        </p:txBody>
      </p:sp>
    </p:spTree>
    <p:extLst>
      <p:ext uri="{BB962C8B-B14F-4D97-AF65-F5344CB8AC3E}">
        <p14:creationId xmlns:p14="http://schemas.microsoft.com/office/powerpoint/2010/main" val="13679600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is an elective?</a:t>
            </a:r>
          </a:p>
        </p:txBody>
      </p:sp>
      <p:sp>
        <p:nvSpPr>
          <p:cNvPr id="3" name="Content Placeholder 2"/>
          <p:cNvSpPr>
            <a:spLocks noGrp="1"/>
          </p:cNvSpPr>
          <p:nvPr>
            <p:ph idx="1"/>
          </p:nvPr>
        </p:nvSpPr>
        <p:spPr/>
        <p:txBody>
          <a:bodyPr vert="horz" lIns="91440" tIns="45720" rIns="91440" bIns="45720" rtlCol="0" anchor="t">
            <a:normAutofit/>
          </a:bodyPr>
          <a:lstStyle/>
          <a:p>
            <a:r>
              <a:rPr lang="en-US"/>
              <a:t>An elective is any course that is not listed as a specific graduation requirement.  For example, cluster classes are electives.  However, Health and PE are not electives because they are specifically listed as gradation requirements.</a:t>
            </a:r>
          </a:p>
        </p:txBody>
      </p:sp>
    </p:spTree>
    <p:extLst>
      <p:ext uri="{BB962C8B-B14F-4D97-AF65-F5344CB8AC3E}">
        <p14:creationId xmlns:p14="http://schemas.microsoft.com/office/powerpoint/2010/main" val="996925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Math Credits</a:t>
            </a:r>
          </a:p>
        </p:txBody>
      </p:sp>
      <p:sp>
        <p:nvSpPr>
          <p:cNvPr id="3" name="Content Placeholder 2"/>
          <p:cNvSpPr>
            <a:spLocks noGrp="1"/>
          </p:cNvSpPr>
          <p:nvPr>
            <p:ph idx="1"/>
          </p:nvPr>
        </p:nvSpPr>
        <p:spPr/>
        <p:txBody>
          <a:bodyPr vert="horz" lIns="91440" tIns="45720" rIns="91440" bIns="45720" rtlCol="0" anchor="t">
            <a:normAutofit/>
          </a:bodyPr>
          <a:lstStyle/>
          <a:p>
            <a:r>
              <a:rPr lang="en-US" dirty="0"/>
              <a:t>Ninth grade students may double up on Math I and Math II </a:t>
            </a:r>
          </a:p>
          <a:p>
            <a:r>
              <a:rPr lang="en-US" dirty="0">
                <a:solidFill>
                  <a:srgbClr val="EDEDED"/>
                </a:solidFill>
                <a:latin typeface="Corbel"/>
              </a:rPr>
              <a:t>IF they have a </a:t>
            </a:r>
            <a:r>
              <a:rPr lang="en-US" dirty="0" err="1">
                <a:solidFill>
                  <a:srgbClr val="EDEDED"/>
                </a:solidFill>
                <a:latin typeface="Corbel"/>
              </a:rPr>
              <a:t>subscore</a:t>
            </a:r>
            <a:r>
              <a:rPr lang="en-US" dirty="0">
                <a:solidFill>
                  <a:srgbClr val="EDEDED"/>
                </a:solidFill>
                <a:latin typeface="Corbel"/>
              </a:rPr>
              <a:t> of a 20 on the Math portion of the ACT</a:t>
            </a:r>
          </a:p>
          <a:p>
            <a:r>
              <a:rPr lang="en-US" dirty="0">
                <a:solidFill>
                  <a:srgbClr val="EDEDED"/>
                </a:solidFill>
                <a:latin typeface="Corbel"/>
              </a:rPr>
              <a:t>OR if they successfully complete a summer Kahn Academy assignment.</a:t>
            </a:r>
          </a:p>
        </p:txBody>
      </p:sp>
    </p:spTree>
    <p:extLst>
      <p:ext uri="{BB962C8B-B14F-4D97-AF65-F5344CB8AC3E}">
        <p14:creationId xmlns:p14="http://schemas.microsoft.com/office/powerpoint/2010/main" val="1962162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College Credit Opportunities</a:t>
            </a:r>
          </a:p>
        </p:txBody>
      </p:sp>
      <p:sp>
        <p:nvSpPr>
          <p:cNvPr id="3" name="Content Placeholder 2"/>
          <p:cNvSpPr>
            <a:spLocks noGrp="1"/>
          </p:cNvSpPr>
          <p:nvPr>
            <p:ph idx="1"/>
          </p:nvPr>
        </p:nvSpPr>
        <p:spPr>
          <a:xfrm>
            <a:off x="1120000" y="1529411"/>
            <a:ext cx="10233800" cy="5206240"/>
          </a:xfrm>
        </p:spPr>
        <p:txBody>
          <a:bodyPr vert="horz" lIns="91440" tIns="45720" rIns="91440" bIns="45720" rtlCol="0" anchor="t">
            <a:noAutofit/>
          </a:bodyPr>
          <a:lstStyle/>
          <a:p>
            <a:r>
              <a:rPr lang="en-US" sz="2200"/>
              <a:t>Advanced Placement Classes: These courses provide students with the opportunity to complete college level classes while they are still in High School.  Students must pass the AP exam to claim credit.  </a:t>
            </a:r>
          </a:p>
          <a:p>
            <a:r>
              <a:rPr lang="en-US" sz="2200"/>
              <a:t>JMHS AP Classes:  Biology, Calculus A/B, English Language, English Literature, Psychology, US History, other online AP classes.</a:t>
            </a:r>
          </a:p>
          <a:p>
            <a:r>
              <a:rPr lang="en-US" sz="2200"/>
              <a:t>Glenville State AAS-Graduate with a two year degree simultaneously with your high school diploma.  May begin the summer after your sophomore year.</a:t>
            </a:r>
            <a:endParaRPr lang="en-US" sz="2200" dirty="0"/>
          </a:p>
          <a:p>
            <a:r>
              <a:rPr lang="en-US" sz="2200"/>
              <a:t>Dual Credit Classes: These are courses where students can enroll in a college course and simultaneously earn college credit and high school credit for the course.</a:t>
            </a:r>
          </a:p>
          <a:p>
            <a:r>
              <a:rPr lang="en-US" sz="2200"/>
              <a:t>JMHS Dual Credit Opportunities: To claim college credits, students must pay $75 for these classes.  You do not have to claim college credit to take the courses.  It is important to remember that dual credit courses begin your college transcripts and GPAs.</a:t>
            </a:r>
          </a:p>
          <a:p>
            <a:pPr marL="0" indent="0">
              <a:buNone/>
            </a:pPr>
            <a:r>
              <a:rPr lang="en-US" sz="2200"/>
              <a:t>         -From NRCTC:  College Algebra, Physics, Trigonometry, Strength Training, Civics</a:t>
            </a:r>
          </a:p>
          <a:p>
            <a:pPr marL="0" indent="0">
              <a:buNone/>
            </a:pPr>
            <a:r>
              <a:rPr lang="en-US" sz="2200"/>
              <a:t>         -From WVU Tech: English 101 may be taken for English 12</a:t>
            </a:r>
          </a:p>
        </p:txBody>
      </p:sp>
    </p:spTree>
    <p:extLst>
      <p:ext uri="{BB962C8B-B14F-4D97-AF65-F5344CB8AC3E}">
        <p14:creationId xmlns:p14="http://schemas.microsoft.com/office/powerpoint/2010/main" val="1599210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WV Virtual School</a:t>
            </a:r>
          </a:p>
        </p:txBody>
      </p:sp>
      <p:sp>
        <p:nvSpPr>
          <p:cNvPr id="3" name="Content Placeholder 2"/>
          <p:cNvSpPr>
            <a:spLocks noGrp="1"/>
          </p:cNvSpPr>
          <p:nvPr>
            <p:ph idx="1"/>
          </p:nvPr>
        </p:nvSpPr>
        <p:spPr>
          <a:xfrm>
            <a:off x="1119999" y="1825625"/>
            <a:ext cx="11230839" cy="4351338"/>
          </a:xfrm>
        </p:spPr>
        <p:txBody>
          <a:bodyPr vert="horz" lIns="91440" tIns="45720" rIns="91440" bIns="45720" rtlCol="0" anchor="t">
            <a:normAutofit/>
          </a:bodyPr>
          <a:lstStyle/>
          <a:p>
            <a:r>
              <a:rPr lang="en-US"/>
              <a:t>Students can take courses from WV Virtual School if they meet the requirements listed below.  To view the course options visit </a:t>
            </a:r>
            <a:r>
              <a:rPr lang="en-US" dirty="0">
                <a:hlinkClick r:id="rId2"/>
              </a:rPr>
              <a:t>http://virtualschool.k12.wv.us/vschool/index.html</a:t>
            </a:r>
            <a:r>
              <a:rPr lang="en-US" dirty="0"/>
              <a:t>. </a:t>
            </a:r>
            <a:endParaRPr lang="en-US"/>
          </a:p>
          <a:p>
            <a:pPr marL="0" indent="0">
              <a:buNone/>
            </a:pPr>
            <a:endParaRPr lang="en-US"/>
          </a:p>
          <a:p>
            <a:r>
              <a:rPr lang="en-US"/>
              <a:t>Virtual School Course Requirements</a:t>
            </a:r>
          </a:p>
          <a:p>
            <a:pPr marL="0" indent="0">
              <a:buNone/>
            </a:pPr>
            <a:r>
              <a:rPr lang="en-US"/>
              <a:t>     -Junior or Senior</a:t>
            </a:r>
          </a:p>
          <a:p>
            <a:pPr marL="0" indent="0">
              <a:buNone/>
            </a:pPr>
            <a:r>
              <a:rPr lang="en-US"/>
              <a:t>     -3.0 GPA or permission from the Principal</a:t>
            </a:r>
          </a:p>
          <a:p>
            <a:pPr marL="0" indent="0">
              <a:buNone/>
            </a:pPr>
            <a:r>
              <a:rPr lang="en-US"/>
              <a:t>     -Score of Mastery or Above on most recent state assessment in both </a:t>
            </a:r>
          </a:p>
          <a:p>
            <a:pPr marL="0" indent="0">
              <a:buNone/>
            </a:pPr>
            <a:r>
              <a:rPr lang="en-US"/>
              <a:t>       English and Math</a:t>
            </a:r>
          </a:p>
        </p:txBody>
      </p:sp>
    </p:spTree>
    <p:extLst>
      <p:ext uri="{BB962C8B-B14F-4D97-AF65-F5344CB8AC3E}">
        <p14:creationId xmlns:p14="http://schemas.microsoft.com/office/powerpoint/2010/main" val="2301236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Career Clusters</a:t>
            </a:r>
          </a:p>
        </p:txBody>
      </p:sp>
      <p:sp>
        <p:nvSpPr>
          <p:cNvPr id="3" name="Content Placeholder 2"/>
          <p:cNvSpPr>
            <a:spLocks noGrp="1"/>
          </p:cNvSpPr>
          <p:nvPr>
            <p:ph idx="1"/>
          </p:nvPr>
        </p:nvSpPr>
        <p:spPr/>
        <p:txBody>
          <a:bodyPr/>
          <a:lstStyle/>
          <a:p>
            <a:pPr marL="285750" indent="-285750"/>
            <a:r>
              <a:rPr lang="en-US"/>
              <a:t>Career clusters are broad groupings of related occupations representative of the types of occupations available in the world of work. There are sixteen career clusters offered in West Virginia.  </a:t>
            </a:r>
          </a:p>
          <a:p>
            <a:pPr marL="285750" indent="-285750"/>
            <a:r>
              <a:rPr lang="en-US"/>
              <a:t>Career concentrations consist of a grouping of occupations with significant commonalities within a career cluster.  Career concentrations at JMHS require four courses.</a:t>
            </a:r>
          </a:p>
        </p:txBody>
      </p:sp>
    </p:spTree>
    <p:extLst>
      <p:ext uri="{BB962C8B-B14F-4D97-AF65-F5344CB8AC3E}">
        <p14:creationId xmlns:p14="http://schemas.microsoft.com/office/powerpoint/2010/main" val="40568968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JMHS Career Clusters</a:t>
            </a:r>
          </a:p>
        </p:txBody>
      </p:sp>
      <p:sp>
        <p:nvSpPr>
          <p:cNvPr id="3" name="Content Placeholder 2"/>
          <p:cNvSpPr>
            <a:spLocks noGrp="1"/>
          </p:cNvSpPr>
          <p:nvPr>
            <p:ph idx="1"/>
          </p:nvPr>
        </p:nvSpPr>
        <p:spPr>
          <a:xfrm>
            <a:off x="1120000" y="1825625"/>
            <a:ext cx="4830039" cy="4351338"/>
          </a:xfrm>
        </p:spPr>
        <p:txBody>
          <a:bodyPr vert="horz" lIns="91440" tIns="45720" rIns="91440" bIns="45720" rtlCol="0" anchor="t">
            <a:normAutofit fontScale="92500" lnSpcReduction="20000"/>
          </a:bodyPr>
          <a:lstStyle/>
          <a:p>
            <a:pPr marL="0" indent="0">
              <a:buNone/>
            </a:pPr>
            <a:r>
              <a:rPr lang="en-US" dirty="0"/>
              <a:t>MCTC Clusters                                                          </a:t>
            </a:r>
          </a:p>
          <a:p>
            <a:r>
              <a:rPr lang="en-US" dirty="0"/>
              <a:t>Agribusiness</a:t>
            </a:r>
          </a:p>
          <a:p>
            <a:r>
              <a:rPr lang="en-US" dirty="0"/>
              <a:t>Biomedical Science</a:t>
            </a:r>
          </a:p>
          <a:p>
            <a:r>
              <a:rPr lang="en-US" dirty="0"/>
              <a:t>Business</a:t>
            </a:r>
          </a:p>
          <a:p>
            <a:r>
              <a:rPr lang="en-US" dirty="0"/>
              <a:t>Carpentry</a:t>
            </a:r>
          </a:p>
          <a:p>
            <a:r>
              <a:rPr lang="en-US" dirty="0"/>
              <a:t>Early Childhood Education</a:t>
            </a:r>
          </a:p>
          <a:p>
            <a:r>
              <a:rPr lang="en-US" dirty="0"/>
              <a:t>JROTC</a:t>
            </a:r>
          </a:p>
          <a:p>
            <a:r>
              <a:rPr lang="en-US" dirty="0"/>
              <a:t>Nursing</a:t>
            </a:r>
          </a:p>
          <a:p>
            <a:r>
              <a:rPr lang="en-US" dirty="0"/>
              <a:t>Public Law and Safety</a:t>
            </a:r>
          </a:p>
          <a:p>
            <a:pPr marL="0" indent="0">
              <a:buNone/>
            </a:pPr>
            <a:endParaRPr lang="en-US" dirty="0"/>
          </a:p>
        </p:txBody>
      </p:sp>
      <p:sp>
        <p:nvSpPr>
          <p:cNvPr id="4" name="TextBox 3"/>
          <p:cNvSpPr txBox="1"/>
          <p:nvPr/>
        </p:nvSpPr>
        <p:spPr>
          <a:xfrm>
            <a:off x="6426557" y="1783813"/>
            <a:ext cx="5125791" cy="5262979"/>
          </a:xfrm>
          <a:prstGeom prst="rect">
            <a:avLst/>
          </a:prstGeom>
          <a:noFill/>
        </p:spPr>
        <p:txBody>
          <a:bodyPr wrap="square" rtlCol="0" anchor="t">
            <a:spAutoFit/>
          </a:bodyPr>
          <a:lstStyle/>
          <a:p>
            <a:r>
              <a:rPr lang="en-US" sz="2400" dirty="0"/>
              <a:t>NON CTE Clusters: James Monroe High School has developed a large number of choices for Non-CTE Clusters.  These may be found on the James Monroe High School Counseling website </a:t>
            </a:r>
            <a:r>
              <a:rPr lang="en-US" sz="2400" dirty="0">
                <a:hlinkClick r:id="rId2"/>
              </a:rPr>
              <a:t>www.jmhscounseling@weebly.com</a:t>
            </a:r>
            <a:r>
              <a:rPr lang="en-US" sz="2400" dirty="0"/>
              <a:t> or stop by and discuss your career interests with your school counselor.  Career clusters exist to help individuals complete four classes in their career interest to ensure they will </a:t>
            </a:r>
            <a:r>
              <a:rPr lang="en-US" sz="2400"/>
              <a:t>be college and/or career ready. Next year, you will get to visit each CTE class for 4.5 weeks.</a:t>
            </a:r>
          </a:p>
        </p:txBody>
      </p:sp>
    </p:spTree>
    <p:extLst>
      <p:ext uri="{BB962C8B-B14F-4D97-AF65-F5344CB8AC3E}">
        <p14:creationId xmlns:p14="http://schemas.microsoft.com/office/powerpoint/2010/main" val="2430353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Planning for Careers and College</a:t>
            </a:r>
          </a:p>
        </p:txBody>
      </p:sp>
      <p:sp>
        <p:nvSpPr>
          <p:cNvPr id="3" name="Content Placeholder 2"/>
          <p:cNvSpPr>
            <a:spLocks noGrp="1"/>
          </p:cNvSpPr>
          <p:nvPr>
            <p:ph idx="1"/>
          </p:nvPr>
        </p:nvSpPr>
        <p:spPr/>
        <p:txBody>
          <a:bodyPr vert="horz" lIns="91440" tIns="45720" rIns="91440" bIns="45720" rtlCol="0" anchor="t">
            <a:normAutofit lnSpcReduction="10000"/>
          </a:bodyPr>
          <a:lstStyle/>
          <a:p>
            <a:r>
              <a:rPr lang="en-US"/>
              <a:t>Colleges, Employers and Scholarship Donors are looking for strong transcripts and resumes.  It is more important to take advanced classes than it is to have a high GPA.  Inflating your GPA by taking easy courses will not help you get ahead.</a:t>
            </a:r>
          </a:p>
          <a:p>
            <a:r>
              <a:rPr lang="en-US"/>
              <a:t>Attendance is a key factor in building a strong resume.  </a:t>
            </a:r>
          </a:p>
          <a:p>
            <a:r>
              <a:rPr lang="en-US"/>
              <a:t>Community Service is an important component of your resume.  Start earning hours now.  Visit jmhscounseling.weebly.com for volunteer opportunities.</a:t>
            </a:r>
          </a:p>
          <a:p>
            <a:r>
              <a:rPr lang="en-US"/>
              <a:t>You may be able to job shawdow while at James Monroe.  </a:t>
            </a:r>
          </a:p>
          <a:p>
            <a:r>
              <a:rPr lang="en-US"/>
              <a:t>If you are a CTE completer, you may be eligible for Co-op.</a:t>
            </a:r>
            <a:endParaRPr lang="en-US" dirty="0"/>
          </a:p>
        </p:txBody>
      </p:sp>
    </p:spTree>
    <p:extLst>
      <p:ext uri="{BB962C8B-B14F-4D97-AF65-F5344CB8AC3E}">
        <p14:creationId xmlns:p14="http://schemas.microsoft.com/office/powerpoint/2010/main" val="3461581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PROMISE SCHOLARSHIP</a:t>
            </a:r>
          </a:p>
        </p:txBody>
      </p:sp>
      <p:sp>
        <p:nvSpPr>
          <p:cNvPr id="3" name="Content Placeholder 2"/>
          <p:cNvSpPr>
            <a:spLocks noGrp="1"/>
          </p:cNvSpPr>
          <p:nvPr>
            <p:ph idx="1"/>
          </p:nvPr>
        </p:nvSpPr>
        <p:spPr/>
        <p:txBody>
          <a:bodyPr vert="horz" lIns="91440" tIns="45720" rIns="91440" bIns="45720" rtlCol="0" anchor="t">
            <a:normAutofit/>
          </a:bodyPr>
          <a:lstStyle/>
          <a:p>
            <a:r>
              <a:rPr lang="en-US"/>
              <a:t>Begin working toward the PROMISE Scholarship now!</a:t>
            </a:r>
          </a:p>
          <a:p>
            <a:r>
              <a:rPr lang="en-US"/>
              <a:t>A low GPA in 9</a:t>
            </a:r>
            <a:r>
              <a:rPr lang="en-US" baseline="30000"/>
              <a:t>th</a:t>
            </a:r>
            <a:r>
              <a:rPr lang="en-US"/>
              <a:t> or 10</a:t>
            </a:r>
            <a:r>
              <a:rPr lang="en-US" baseline="30000"/>
              <a:t>th</a:t>
            </a:r>
            <a:r>
              <a:rPr lang="en-US"/>
              <a:t> grade can keep you from receiving the scholarship.</a:t>
            </a:r>
          </a:p>
          <a:p>
            <a:r>
              <a:rPr lang="en-US"/>
              <a:t>Requirements:  3.0 GPA (Overall and Core)</a:t>
            </a:r>
          </a:p>
          <a:p>
            <a:pPr marL="0" indent="0">
              <a:buNone/>
            </a:pPr>
            <a:r>
              <a:rPr lang="en-US"/>
              <a:t>       ACT Composite Score: 22 or +/SAT total score of 1100 or +</a:t>
            </a:r>
          </a:p>
          <a:p>
            <a:pPr marL="0" indent="0">
              <a:buNone/>
            </a:pPr>
            <a:r>
              <a:rPr lang="en-US"/>
              <a:t>       ACT Sub-Scores: 20+ in each subject/Math 520 &amp; ELA 530</a:t>
            </a:r>
          </a:p>
          <a:p>
            <a:r>
              <a:rPr lang="en-US"/>
              <a:t>Remember: Credits earned in middle school (typically Spanish or Math I) are part of your JMHS GPA.  Therefore, they will be part of the GPA calculated to determine PROMISE eligibility.</a:t>
            </a:r>
          </a:p>
        </p:txBody>
      </p:sp>
    </p:spTree>
    <p:extLst>
      <p:ext uri="{BB962C8B-B14F-4D97-AF65-F5344CB8AC3E}">
        <p14:creationId xmlns:p14="http://schemas.microsoft.com/office/powerpoint/2010/main" val="2058446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Academic, Emotional and Social Counseling</a:t>
            </a:r>
          </a:p>
        </p:txBody>
      </p:sp>
      <p:sp>
        <p:nvSpPr>
          <p:cNvPr id="3" name="Content Placeholder 2"/>
          <p:cNvSpPr>
            <a:spLocks noGrp="1"/>
          </p:cNvSpPr>
          <p:nvPr>
            <p:ph idx="1"/>
          </p:nvPr>
        </p:nvSpPr>
        <p:spPr/>
        <p:txBody>
          <a:bodyPr/>
          <a:lstStyle/>
          <a:p>
            <a:r>
              <a:rPr lang="en-US"/>
              <a:t>For assistance with any of your academic, emotional or social needs see the guidance office.  </a:t>
            </a:r>
          </a:p>
          <a:p>
            <a:r>
              <a:rPr lang="en-US"/>
              <a:t>Mrs. </a:t>
            </a:r>
            <a:r>
              <a:rPr lang="en-US" err="1"/>
              <a:t>Dransfield</a:t>
            </a:r>
            <a:r>
              <a:rPr lang="en-US"/>
              <a:t> and Mrs. Jones are here to assist you with your entire high school experience.  See them with any questions you may have.</a:t>
            </a:r>
          </a:p>
        </p:txBody>
      </p:sp>
    </p:spTree>
    <p:extLst>
      <p:ext uri="{BB962C8B-B14F-4D97-AF65-F5344CB8AC3E}">
        <p14:creationId xmlns:p14="http://schemas.microsoft.com/office/powerpoint/2010/main" val="1119632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School Counseling Office</a:t>
            </a:r>
          </a:p>
        </p:txBody>
      </p:sp>
      <p:sp>
        <p:nvSpPr>
          <p:cNvPr id="3" name="Content Placeholder 2"/>
          <p:cNvSpPr>
            <a:spLocks noGrp="1"/>
          </p:cNvSpPr>
          <p:nvPr>
            <p:ph idx="1"/>
          </p:nvPr>
        </p:nvSpPr>
        <p:spPr/>
        <p:txBody>
          <a:bodyPr>
            <a:normAutofit lnSpcReduction="10000"/>
          </a:bodyPr>
          <a:lstStyle/>
          <a:p>
            <a:r>
              <a:rPr lang="en-US"/>
              <a:t>Email Mrs. </a:t>
            </a:r>
            <a:r>
              <a:rPr lang="en-US" err="1"/>
              <a:t>Dransfield</a:t>
            </a:r>
            <a:r>
              <a:rPr lang="en-US"/>
              <a:t> or Mrs. Jones to make an appointment to discuss any questions or concerns.</a:t>
            </a:r>
          </a:p>
          <a:p>
            <a:pPr marL="0" indent="0">
              <a:buNone/>
            </a:pPr>
            <a:r>
              <a:rPr lang="en-US"/>
              <a:t>          Mrs. </a:t>
            </a:r>
            <a:r>
              <a:rPr lang="en-US" err="1"/>
              <a:t>Dransfield</a:t>
            </a:r>
            <a:r>
              <a:rPr lang="en-US"/>
              <a:t>: </a:t>
            </a:r>
            <a:r>
              <a:rPr lang="en-US">
                <a:hlinkClick r:id="rId2"/>
              </a:rPr>
              <a:t>tdransfield@k12.wv.us</a:t>
            </a:r>
            <a:endParaRPr lang="en-US"/>
          </a:p>
          <a:p>
            <a:pPr marL="0" indent="0">
              <a:buNone/>
            </a:pPr>
            <a:r>
              <a:rPr lang="en-US"/>
              <a:t>          Mrs. Jones: </a:t>
            </a:r>
            <a:r>
              <a:rPr lang="en-US">
                <a:hlinkClick r:id="rId3"/>
              </a:rPr>
              <a:t>mtjones@k12.wv.us</a:t>
            </a:r>
            <a:r>
              <a:rPr lang="en-US"/>
              <a:t> </a:t>
            </a:r>
          </a:p>
          <a:p>
            <a:r>
              <a:rPr lang="en-US"/>
              <a:t>Visit the JMHS School Counseling website at </a:t>
            </a:r>
            <a:r>
              <a:rPr lang="en-US">
                <a:hlinkClick r:id="rId4" action="ppaction://hlinkfile"/>
              </a:rPr>
              <a:t>jmhscounseling.weebly.com</a:t>
            </a:r>
            <a:r>
              <a:rPr lang="en-US"/>
              <a:t> for more information from the school counseling office about curriculum, scholarships, career counseling, upcoming events and more.  </a:t>
            </a:r>
          </a:p>
          <a:p>
            <a:r>
              <a:rPr lang="en-US"/>
              <a:t>Receive announcements from the guidance department by texting @</a:t>
            </a:r>
            <a:r>
              <a:rPr lang="en-US" err="1"/>
              <a:t>jmhsguid</a:t>
            </a:r>
            <a:r>
              <a:rPr lang="en-US"/>
              <a:t> to 81010.</a:t>
            </a:r>
          </a:p>
        </p:txBody>
      </p:sp>
    </p:spTree>
    <p:extLst>
      <p:ext uri="{BB962C8B-B14F-4D97-AF65-F5344CB8AC3E}">
        <p14:creationId xmlns:p14="http://schemas.microsoft.com/office/powerpoint/2010/main" val="3140941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98992"/>
          </a:xfrm>
        </p:spPr>
        <p:txBody>
          <a:bodyPr>
            <a:normAutofit/>
          </a:bodyPr>
          <a:lstStyle/>
          <a:p>
            <a:r>
              <a:rPr lang="en-US" dirty="0"/>
              <a:t>Sports/Extracurricular Activities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52057417"/>
              </p:ext>
            </p:extLst>
          </p:nvPr>
        </p:nvGraphicFramePr>
        <p:xfrm>
          <a:off x="834571" y="1112761"/>
          <a:ext cx="10293502" cy="4206240"/>
        </p:xfrm>
        <a:graphic>
          <a:graphicData uri="http://schemas.openxmlformats.org/drawingml/2006/table">
            <a:tbl>
              <a:tblPr firstRow="1" bandRow="1">
                <a:tableStyleId>{5C22544A-7EE6-4342-B048-85BDC9FD1C3A}</a:tableStyleId>
              </a:tblPr>
              <a:tblGrid>
                <a:gridCol w="5146751">
                  <a:extLst>
                    <a:ext uri="{9D8B030D-6E8A-4147-A177-3AD203B41FA5}">
                      <a16:colId xmlns:a16="http://schemas.microsoft.com/office/drawing/2014/main" xmlns="" val="20000"/>
                    </a:ext>
                  </a:extLst>
                </a:gridCol>
                <a:gridCol w="5146751">
                  <a:extLst>
                    <a:ext uri="{9D8B030D-6E8A-4147-A177-3AD203B41FA5}">
                      <a16:colId xmlns:a16="http://schemas.microsoft.com/office/drawing/2014/main" xmlns="" val="20001"/>
                    </a:ext>
                  </a:extLst>
                </a:gridCol>
              </a:tblGrid>
              <a:tr h="354940">
                <a:tc>
                  <a:txBody>
                    <a:bodyPr/>
                    <a:lstStyle/>
                    <a:p>
                      <a:pPr algn="ctr"/>
                      <a:r>
                        <a:rPr lang="en-US" dirty="0"/>
                        <a:t>Fall</a:t>
                      </a:r>
                    </a:p>
                  </a:txBody>
                  <a:tcPr/>
                </a:tc>
                <a:tc>
                  <a:txBody>
                    <a:bodyPr/>
                    <a:lstStyle/>
                    <a:p>
                      <a:pPr algn="ctr"/>
                      <a:r>
                        <a:rPr lang="en-US" dirty="0"/>
                        <a:t>Spring</a:t>
                      </a:r>
                    </a:p>
                  </a:txBody>
                  <a:tcPr/>
                </a:tc>
                <a:extLst>
                  <a:ext uri="{0D108BD9-81ED-4DB2-BD59-A6C34878D82A}">
                    <a16:rowId xmlns:a16="http://schemas.microsoft.com/office/drawing/2014/main" xmlns="" val="10000"/>
                  </a:ext>
                </a:extLst>
              </a:tr>
              <a:tr h="354940">
                <a:tc>
                  <a:txBody>
                    <a:bodyPr/>
                    <a:lstStyle/>
                    <a:p>
                      <a:pPr algn="ctr"/>
                      <a:r>
                        <a:rPr lang="en-US" dirty="0"/>
                        <a:t>Band &amp; Color Guard</a:t>
                      </a:r>
                    </a:p>
                  </a:txBody>
                  <a:tcPr/>
                </a:tc>
                <a:tc>
                  <a:txBody>
                    <a:bodyPr/>
                    <a:lstStyle/>
                    <a:p>
                      <a:pPr algn="ctr"/>
                      <a:r>
                        <a:rPr lang="en-US" dirty="0"/>
                        <a:t>Band</a:t>
                      </a:r>
                    </a:p>
                  </a:txBody>
                  <a:tcPr/>
                </a:tc>
                <a:extLst>
                  <a:ext uri="{0D108BD9-81ED-4DB2-BD59-A6C34878D82A}">
                    <a16:rowId xmlns:a16="http://schemas.microsoft.com/office/drawing/2014/main" xmlns="" val="699665386"/>
                  </a:ext>
                </a:extLst>
              </a:tr>
              <a:tr h="354940">
                <a:tc>
                  <a:txBody>
                    <a:bodyPr/>
                    <a:lstStyle/>
                    <a:p>
                      <a:pPr algn="ctr"/>
                      <a:r>
                        <a:rPr lang="en-US" dirty="0"/>
                        <a:t>Cheerleading</a:t>
                      </a:r>
                    </a:p>
                  </a:txBody>
                  <a:tcPr/>
                </a:tc>
                <a:tc>
                  <a:txBody>
                    <a:bodyPr/>
                    <a:lstStyle/>
                    <a:p>
                      <a:pPr algn="ctr"/>
                      <a:r>
                        <a:rPr lang="en-US" dirty="0"/>
                        <a:t>Baseball</a:t>
                      </a:r>
                    </a:p>
                  </a:txBody>
                  <a:tcPr/>
                </a:tc>
                <a:extLst>
                  <a:ext uri="{0D108BD9-81ED-4DB2-BD59-A6C34878D82A}">
                    <a16:rowId xmlns:a16="http://schemas.microsoft.com/office/drawing/2014/main" xmlns="" val="10001"/>
                  </a:ext>
                </a:extLst>
              </a:tr>
              <a:tr h="354940">
                <a:tc>
                  <a:txBody>
                    <a:bodyPr/>
                    <a:lstStyle/>
                    <a:p>
                      <a:pPr algn="ctr"/>
                      <a:r>
                        <a:rPr lang="en-US" dirty="0"/>
                        <a:t>Foot</a:t>
                      </a:r>
                      <a:r>
                        <a:rPr lang="en-US" baseline="0" dirty="0"/>
                        <a:t>ball</a:t>
                      </a:r>
                      <a:endParaRPr lang="en-US" dirty="0"/>
                    </a:p>
                  </a:txBody>
                  <a:tcPr/>
                </a:tc>
                <a:tc>
                  <a:txBody>
                    <a:bodyPr/>
                    <a:lstStyle/>
                    <a:p>
                      <a:pPr algn="ctr"/>
                      <a:r>
                        <a:rPr lang="en-US" dirty="0"/>
                        <a:t>Cheerleading</a:t>
                      </a:r>
                    </a:p>
                  </a:txBody>
                  <a:tcPr/>
                </a:tc>
                <a:extLst>
                  <a:ext uri="{0D108BD9-81ED-4DB2-BD59-A6C34878D82A}">
                    <a16:rowId xmlns:a16="http://schemas.microsoft.com/office/drawing/2014/main" xmlns="" val="10002"/>
                  </a:ext>
                </a:extLst>
              </a:tr>
              <a:tr h="354940">
                <a:tc>
                  <a:txBody>
                    <a:bodyPr/>
                    <a:lstStyle/>
                    <a:p>
                      <a:pPr algn="ctr"/>
                      <a:r>
                        <a:rPr lang="en-US" dirty="0"/>
                        <a:t>Golf</a:t>
                      </a:r>
                    </a:p>
                  </a:txBody>
                  <a:tcPr/>
                </a:tc>
                <a:tc>
                  <a:txBody>
                    <a:bodyPr/>
                    <a:lstStyle/>
                    <a:p>
                      <a:pPr algn="ctr"/>
                      <a:r>
                        <a:rPr lang="en-US" dirty="0"/>
                        <a:t>Co-Ed Track</a:t>
                      </a:r>
                    </a:p>
                  </a:txBody>
                  <a:tcPr/>
                </a:tc>
                <a:extLst>
                  <a:ext uri="{0D108BD9-81ED-4DB2-BD59-A6C34878D82A}">
                    <a16:rowId xmlns:a16="http://schemas.microsoft.com/office/drawing/2014/main" xmlns="" val="10003"/>
                  </a:ext>
                </a:extLst>
              </a:tr>
              <a:tr h="354940">
                <a:tc>
                  <a:txBody>
                    <a:bodyPr/>
                    <a:lstStyle/>
                    <a:p>
                      <a:pPr algn="ctr"/>
                      <a:r>
                        <a:rPr lang="en-US" dirty="0"/>
                        <a:t>Men’s Basketball</a:t>
                      </a:r>
                    </a:p>
                  </a:txBody>
                  <a:tcPr/>
                </a:tc>
                <a:tc>
                  <a:txBody>
                    <a:bodyPr/>
                    <a:lstStyle/>
                    <a:p>
                      <a:pPr algn="ctr"/>
                      <a:r>
                        <a:rPr lang="en-US" dirty="0"/>
                        <a:t>Softball</a:t>
                      </a:r>
                    </a:p>
                  </a:txBody>
                  <a:tcPr/>
                </a:tc>
                <a:extLst>
                  <a:ext uri="{0D108BD9-81ED-4DB2-BD59-A6C34878D82A}">
                    <a16:rowId xmlns:a16="http://schemas.microsoft.com/office/drawing/2014/main" xmlns="" val="10005"/>
                  </a:ext>
                </a:extLst>
              </a:tr>
              <a:tr h="354940">
                <a:tc>
                  <a:txBody>
                    <a:bodyPr/>
                    <a:lstStyle/>
                    <a:p>
                      <a:pPr algn="ctr"/>
                      <a:r>
                        <a:rPr lang="en-US" dirty="0"/>
                        <a:t>Men's Soccer</a:t>
                      </a:r>
                    </a:p>
                  </a:txBody>
                  <a:tcPr/>
                </a:tc>
                <a:tc>
                  <a:txBody>
                    <a:bodyPr/>
                    <a:lstStyle/>
                    <a:p>
                      <a:pPr algn="ctr"/>
                      <a:endParaRPr lang="en-US"/>
                    </a:p>
                  </a:txBody>
                  <a:tcPr/>
                </a:tc>
                <a:extLst>
                  <a:ext uri="{0D108BD9-81ED-4DB2-BD59-A6C34878D82A}">
                    <a16:rowId xmlns:a16="http://schemas.microsoft.com/office/drawing/2014/main" xmlns="" val="69240159"/>
                  </a:ext>
                </a:extLst>
              </a:tr>
              <a:tr h="354940">
                <a:tc>
                  <a:txBody>
                    <a:bodyPr/>
                    <a:lstStyle/>
                    <a:p>
                      <a:pPr algn="ctr"/>
                      <a:r>
                        <a:rPr lang="en-US" dirty="0"/>
                        <a:t>Women’s Basketball</a:t>
                      </a:r>
                    </a:p>
                  </a:txBody>
                  <a:tcPr/>
                </a:tc>
                <a:tc>
                  <a:txBody>
                    <a:bodyPr/>
                    <a:lstStyle/>
                    <a:p>
                      <a:pPr algn="ctr"/>
                      <a:endParaRPr lang="en-US"/>
                    </a:p>
                  </a:txBody>
                  <a:tcPr/>
                </a:tc>
                <a:extLst>
                  <a:ext uri="{0D108BD9-81ED-4DB2-BD59-A6C34878D82A}">
                    <a16:rowId xmlns:a16="http://schemas.microsoft.com/office/drawing/2014/main" xmlns="" val="10007"/>
                  </a:ext>
                </a:extLst>
              </a:tr>
              <a:tr h="354940">
                <a:tc>
                  <a:txBody>
                    <a:bodyPr/>
                    <a:lstStyle/>
                    <a:p>
                      <a:pPr algn="ctr"/>
                      <a:r>
                        <a:rPr lang="en-US" dirty="0"/>
                        <a:t>Women’s Soccer</a:t>
                      </a:r>
                    </a:p>
                  </a:txBody>
                  <a:tcPr/>
                </a:tc>
                <a:tc>
                  <a:txBody>
                    <a:bodyPr/>
                    <a:lstStyle/>
                    <a:p>
                      <a:pPr algn="ctr"/>
                      <a:endParaRPr lang="en-US"/>
                    </a:p>
                  </a:txBody>
                  <a:tcPr/>
                </a:tc>
                <a:extLst>
                  <a:ext uri="{0D108BD9-81ED-4DB2-BD59-A6C34878D82A}">
                    <a16:rowId xmlns:a16="http://schemas.microsoft.com/office/drawing/2014/main" xmlns="" val="10008"/>
                  </a:ext>
                </a:extLst>
              </a:tr>
              <a:tr h="881626">
                <a:tc>
                  <a:txBody>
                    <a:bodyPr/>
                    <a:lstStyle/>
                    <a:p>
                      <a:pPr algn="ctr"/>
                      <a:r>
                        <a:rPr lang="en-US" dirty="0"/>
                        <a:t>Women's Volleyball</a:t>
                      </a:r>
                    </a:p>
                    <a:p>
                      <a:pPr lvl="0" algn="ctr">
                        <a:buNone/>
                      </a:pPr>
                      <a:r>
                        <a:rPr lang="en-US" dirty="0"/>
                        <a:t>Co-Ed Cross Country</a:t>
                      </a:r>
                    </a:p>
                    <a:p>
                      <a:pPr lvl="0" algn="ctr">
                        <a:buNone/>
                      </a:pPr>
                      <a:endParaRPr lang="en-US" dirty="0"/>
                    </a:p>
                  </a:txBody>
                  <a:tcPr/>
                </a:tc>
                <a:tc>
                  <a:txBody>
                    <a:bodyPr/>
                    <a:lstStyle/>
                    <a:p>
                      <a:pPr algn="ctr"/>
                      <a:endParaRPr lang="en-US"/>
                    </a:p>
                  </a:txBody>
                  <a:tcPr/>
                </a:tc>
                <a:extLst>
                  <a:ext uri="{0D108BD9-81ED-4DB2-BD59-A6C34878D82A}">
                    <a16:rowId xmlns:a16="http://schemas.microsoft.com/office/drawing/2014/main" xmlns="" val="1870208662"/>
                  </a:ext>
                </a:extLst>
              </a:tr>
            </a:tbl>
          </a:graphicData>
        </a:graphic>
      </p:graphicFrame>
      <p:sp>
        <p:nvSpPr>
          <p:cNvPr id="5" name="TextBox 4"/>
          <p:cNvSpPr txBox="1"/>
          <p:nvPr/>
        </p:nvSpPr>
        <p:spPr>
          <a:xfrm>
            <a:off x="1211263" y="5511800"/>
            <a:ext cx="9552662" cy="708025"/>
          </a:xfrm>
          <a:prstGeom prst="rect">
            <a:avLst/>
          </a:prstGeom>
          <a:noFill/>
        </p:spPr>
        <p:txBody>
          <a:bodyPr wrap="square" rtlCol="0" anchor="t">
            <a:spAutoFit/>
          </a:bodyPr>
          <a:lstStyle/>
          <a:p>
            <a:r>
              <a:rPr lang="en-US" sz="2000"/>
              <a:t>Coaches and Sponsors will be providing requirements for participating in </a:t>
            </a:r>
          </a:p>
          <a:p>
            <a:r>
              <a:rPr lang="en-US" sz="2000"/>
              <a:t>their programs.  Please complete the appropriate sports sign up sheet.</a:t>
            </a:r>
          </a:p>
        </p:txBody>
      </p:sp>
    </p:spTree>
    <p:extLst>
      <p:ext uri="{BB962C8B-B14F-4D97-AF65-F5344CB8AC3E}">
        <p14:creationId xmlns:p14="http://schemas.microsoft.com/office/powerpoint/2010/main" val="1000685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9B5FC8-662F-4AA6-B014-7E51EC1AEE51}"/>
              </a:ext>
            </a:extLst>
          </p:cNvPr>
          <p:cNvSpPr>
            <a:spLocks noGrp="1"/>
          </p:cNvSpPr>
          <p:nvPr>
            <p:ph type="title"/>
          </p:nvPr>
        </p:nvSpPr>
        <p:spPr/>
        <p:txBody>
          <a:bodyPr/>
          <a:lstStyle/>
          <a:p>
            <a:r>
              <a:rPr lang="en-US" dirty="0" smtClean="0"/>
              <a:t>Club </a:t>
            </a:r>
            <a:r>
              <a:rPr lang="en-US" dirty="0"/>
              <a:t>A Day</a:t>
            </a:r>
          </a:p>
        </p:txBody>
      </p:sp>
      <p:sp>
        <p:nvSpPr>
          <p:cNvPr id="3" name="Content Placeholder 2">
            <a:extLst>
              <a:ext uri="{FF2B5EF4-FFF2-40B4-BE49-F238E27FC236}">
                <a16:creationId xmlns:a16="http://schemas.microsoft.com/office/drawing/2014/main" xmlns="" id="{4423BA97-1078-46EA-8030-49F373AA9944}"/>
              </a:ext>
            </a:extLst>
          </p:cNvPr>
          <p:cNvSpPr>
            <a:spLocks noGrp="1"/>
          </p:cNvSpPr>
          <p:nvPr>
            <p:ph idx="1"/>
          </p:nvPr>
        </p:nvSpPr>
        <p:spPr>
          <a:xfrm>
            <a:off x="1107905" y="1381806"/>
            <a:ext cx="10245895" cy="5476194"/>
          </a:xfrm>
        </p:spPr>
        <p:txBody>
          <a:bodyPr vert="horz" lIns="91440" tIns="45720" rIns="91440" bIns="45720" rtlCol="0" anchor="t">
            <a:normAutofit/>
          </a:bodyPr>
          <a:lstStyle/>
          <a:p>
            <a:pPr>
              <a:buNone/>
            </a:pPr>
            <a:r>
              <a:rPr lang="en-US" sz="2400" dirty="0">
                <a:solidFill>
                  <a:schemeClr val="tx1"/>
                </a:solidFill>
              </a:rPr>
              <a:t>ACES                                                                              MULTI-CULTURE</a:t>
            </a:r>
          </a:p>
          <a:p>
            <a:pPr>
              <a:buNone/>
            </a:pPr>
            <a:r>
              <a:rPr lang="en-US" sz="2400" dirty="0">
                <a:solidFill>
                  <a:schemeClr val="tx1"/>
                </a:solidFill>
              </a:rPr>
              <a:t>ART                                                                                 NATIONAL TECH HONOR SOC</a:t>
            </a:r>
          </a:p>
          <a:p>
            <a:pPr>
              <a:buNone/>
            </a:pPr>
            <a:r>
              <a:rPr lang="en-US" sz="2400" dirty="0">
                <a:solidFill>
                  <a:schemeClr val="tx1"/>
                </a:solidFill>
              </a:rPr>
              <a:t>ATHLETIC CLUB                                                         OUTDOOR ADVENTURES</a:t>
            </a:r>
          </a:p>
          <a:p>
            <a:pPr>
              <a:buNone/>
            </a:pPr>
            <a:r>
              <a:rPr lang="en-US" sz="2400" dirty="0">
                <a:solidFill>
                  <a:schemeClr val="tx1"/>
                </a:solidFill>
              </a:rPr>
              <a:t>CARPENTRY                                                                PEP</a:t>
            </a:r>
          </a:p>
          <a:p>
            <a:pPr>
              <a:buNone/>
            </a:pPr>
            <a:r>
              <a:rPr lang="en-US" sz="2400" dirty="0">
                <a:solidFill>
                  <a:schemeClr val="tx1"/>
                </a:solidFill>
              </a:rPr>
              <a:t>FELLOWSHIP OF CHRISITAN ATHLETES        TECHNOLOGY</a:t>
            </a:r>
          </a:p>
          <a:p>
            <a:pPr>
              <a:buNone/>
            </a:pPr>
            <a:r>
              <a:rPr lang="en-US" sz="2400" dirty="0">
                <a:solidFill>
                  <a:schemeClr val="tx1"/>
                </a:solidFill>
              </a:rPr>
              <a:t>FILM IN EDUCATION</a:t>
            </a:r>
          </a:p>
          <a:p>
            <a:pPr>
              <a:buNone/>
            </a:pPr>
            <a:r>
              <a:rPr lang="en-US" sz="2400" dirty="0">
                <a:solidFill>
                  <a:schemeClr val="tx1"/>
                </a:solidFill>
              </a:rPr>
              <a:t>FUTURE FARMERS OF AMERICA</a:t>
            </a:r>
          </a:p>
          <a:p>
            <a:pPr>
              <a:buNone/>
            </a:pPr>
            <a:r>
              <a:rPr lang="en-US" sz="2400" dirty="0">
                <a:solidFill>
                  <a:schemeClr val="tx1"/>
                </a:solidFill>
              </a:rPr>
              <a:t>HEALTH OCCUPATIONS (HOSA)</a:t>
            </a:r>
          </a:p>
          <a:p>
            <a:pPr>
              <a:buNone/>
            </a:pPr>
            <a:r>
              <a:rPr lang="en-US" sz="2400" dirty="0">
                <a:solidFill>
                  <a:schemeClr val="tx1"/>
                </a:solidFill>
              </a:rPr>
              <a:t>JROTC STAFF</a:t>
            </a:r>
          </a:p>
          <a:p>
            <a:pPr>
              <a:buNone/>
            </a:pPr>
            <a:r>
              <a:rPr lang="en-US" sz="2400" dirty="0">
                <a:solidFill>
                  <a:schemeClr val="tx1"/>
                </a:solidFill>
              </a:rPr>
              <a:t>LAW &amp; PUBLIC SAFETY</a:t>
            </a:r>
          </a:p>
          <a:p>
            <a:pPr>
              <a:buNone/>
            </a:pPr>
            <a:r>
              <a:rPr lang="en-US" sz="2400" dirty="0">
                <a:solidFill>
                  <a:schemeClr val="tx1"/>
                </a:solidFill>
              </a:rPr>
              <a:t>MAVS IN MEDICINE</a:t>
            </a:r>
          </a:p>
          <a:p>
            <a:pPr>
              <a:buNone/>
            </a:pPr>
            <a:r>
              <a:rPr lang="en-US" sz="2400" dirty="0">
                <a:solidFill>
                  <a:schemeClr val="tx1"/>
                </a:solidFill>
              </a:rPr>
              <a:t>STEM</a:t>
            </a:r>
          </a:p>
        </p:txBody>
      </p:sp>
    </p:spTree>
    <p:extLst>
      <p:ext uri="{BB962C8B-B14F-4D97-AF65-F5344CB8AC3E}">
        <p14:creationId xmlns:p14="http://schemas.microsoft.com/office/powerpoint/2010/main" val="27803637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07CABB-DB1F-4E89-A10A-327F454F0577}"/>
              </a:ext>
            </a:extLst>
          </p:cNvPr>
          <p:cNvSpPr>
            <a:spLocks noGrp="1"/>
          </p:cNvSpPr>
          <p:nvPr>
            <p:ph type="title"/>
          </p:nvPr>
        </p:nvSpPr>
        <p:spPr>
          <a:xfrm>
            <a:off x="838200" y="365125"/>
            <a:ext cx="10503505" cy="805468"/>
          </a:xfrm>
        </p:spPr>
        <p:txBody>
          <a:bodyPr>
            <a:normAutofit fontScale="90000"/>
          </a:bodyPr>
          <a:lstStyle/>
          <a:p>
            <a:r>
              <a:rPr lang="en-US"/>
              <a:t>Club B Day</a:t>
            </a:r>
          </a:p>
        </p:txBody>
      </p:sp>
      <p:sp>
        <p:nvSpPr>
          <p:cNvPr id="3" name="Content Placeholder 2">
            <a:extLst>
              <a:ext uri="{FF2B5EF4-FFF2-40B4-BE49-F238E27FC236}">
                <a16:creationId xmlns:a16="http://schemas.microsoft.com/office/drawing/2014/main" xmlns="" id="{5717E635-F930-43E9-8552-7F260FF7D1FE}"/>
              </a:ext>
            </a:extLst>
          </p:cNvPr>
          <p:cNvSpPr>
            <a:spLocks noGrp="1"/>
          </p:cNvSpPr>
          <p:nvPr>
            <p:ph idx="1"/>
          </p:nvPr>
        </p:nvSpPr>
        <p:spPr>
          <a:xfrm>
            <a:off x="1107905" y="1274302"/>
            <a:ext cx="10233800" cy="5282671"/>
          </a:xfrm>
        </p:spPr>
        <p:txBody>
          <a:bodyPr vert="horz" lIns="91440" tIns="45720" rIns="91440" bIns="45720" rtlCol="0" anchor="t">
            <a:noAutofit/>
          </a:bodyPr>
          <a:lstStyle/>
          <a:p>
            <a:r>
              <a:rPr lang="en-US" sz="2400" dirty="0">
                <a:solidFill>
                  <a:schemeClr val="tx1"/>
                </a:solidFill>
              </a:rPr>
              <a:t>AUDIOVISUAL (AV)                                         SPORTS ANALYSIS</a:t>
            </a:r>
          </a:p>
          <a:p>
            <a:r>
              <a:rPr lang="en-US" sz="2400" dirty="0">
                <a:solidFill>
                  <a:schemeClr val="tx1"/>
                </a:solidFill>
              </a:rPr>
              <a:t>BOOK                                                                     WRITING</a:t>
            </a:r>
          </a:p>
          <a:p>
            <a:r>
              <a:rPr lang="en-US" sz="2400" dirty="0">
                <a:solidFill>
                  <a:schemeClr val="tx1"/>
                </a:solidFill>
              </a:rPr>
              <a:t>DRAMA                                                                  WV HISTORY</a:t>
            </a:r>
          </a:p>
          <a:p>
            <a:r>
              <a:rPr lang="en-US" sz="2400" dirty="0">
                <a:solidFill>
                  <a:schemeClr val="tx1"/>
                </a:solidFill>
              </a:rPr>
              <a:t>EARLY ANIMATION CLUB                              YEARBOOK</a:t>
            </a:r>
          </a:p>
          <a:p>
            <a:r>
              <a:rPr lang="en-US" sz="2400" dirty="0">
                <a:solidFill>
                  <a:schemeClr val="tx1"/>
                </a:solidFill>
              </a:rPr>
              <a:t>EDUCATORS RISING                                        YOGA</a:t>
            </a:r>
          </a:p>
          <a:p>
            <a:r>
              <a:rPr lang="en-US" sz="2400" dirty="0">
                <a:solidFill>
                  <a:schemeClr val="tx1"/>
                </a:solidFill>
              </a:rPr>
              <a:t>FUTURE BUSINESS LEADERS OF AM</a:t>
            </a:r>
          </a:p>
          <a:p>
            <a:r>
              <a:rPr lang="en-US" sz="2400" dirty="0">
                <a:solidFill>
                  <a:schemeClr val="tx1"/>
                </a:solidFill>
              </a:rPr>
              <a:t>HEALTH OCCUPATIONS (HOSA)</a:t>
            </a:r>
          </a:p>
          <a:p>
            <a:r>
              <a:rPr lang="en-US" sz="2400" dirty="0">
                <a:solidFill>
                  <a:schemeClr val="tx1"/>
                </a:solidFill>
              </a:rPr>
              <a:t>JROTC STAFF</a:t>
            </a:r>
          </a:p>
          <a:p>
            <a:r>
              <a:rPr lang="en-US" sz="2400" dirty="0">
                <a:solidFill>
                  <a:schemeClr val="tx1"/>
                </a:solidFill>
              </a:rPr>
              <a:t>MODEL UN AND YLA</a:t>
            </a:r>
          </a:p>
          <a:p>
            <a:r>
              <a:rPr lang="en-US" sz="2400" dirty="0">
                <a:solidFill>
                  <a:schemeClr val="tx1"/>
                </a:solidFill>
              </a:rPr>
              <a:t>RETRO VIDEO GAMING</a:t>
            </a:r>
          </a:p>
          <a:p>
            <a:r>
              <a:rPr lang="en-US" sz="2400" dirty="0">
                <a:solidFill>
                  <a:schemeClr val="tx1"/>
                </a:solidFill>
              </a:rPr>
              <a:t>SCRAPBOOKING</a:t>
            </a:r>
          </a:p>
          <a:p>
            <a:r>
              <a:rPr lang="en-US" sz="2400" dirty="0">
                <a:solidFill>
                  <a:schemeClr val="tx1"/>
                </a:solidFill>
              </a:rPr>
              <a:t>SPORTSMAN</a:t>
            </a:r>
          </a:p>
          <a:p>
            <a:endParaRPr lang="en-US" sz="2400" dirty="0">
              <a:solidFill>
                <a:schemeClr val="tx1"/>
              </a:solidFill>
            </a:endParaRPr>
          </a:p>
        </p:txBody>
      </p:sp>
    </p:spTree>
    <p:extLst>
      <p:ext uri="{BB962C8B-B14F-4D97-AF65-F5344CB8AC3E}">
        <p14:creationId xmlns:p14="http://schemas.microsoft.com/office/powerpoint/2010/main" val="2322321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JMHS Daily Schedule</a:t>
            </a:r>
          </a:p>
        </p:txBody>
      </p:sp>
      <p:sp>
        <p:nvSpPr>
          <p:cNvPr id="3" name="Content Placeholder 2"/>
          <p:cNvSpPr>
            <a:spLocks noGrp="1"/>
          </p:cNvSpPr>
          <p:nvPr>
            <p:ph idx="1"/>
          </p:nvPr>
        </p:nvSpPr>
        <p:spPr/>
        <p:txBody>
          <a:bodyPr vert="horz" lIns="91440" tIns="45720" rIns="91440" bIns="45720" rtlCol="0" anchor="t">
            <a:normAutofit/>
          </a:bodyPr>
          <a:lstStyle/>
          <a:p>
            <a:r>
              <a:rPr lang="en-US"/>
              <a:t>Students at JMHS are enrolled in seven 50 minutes courses all year long.</a:t>
            </a:r>
          </a:p>
          <a:p>
            <a:r>
              <a:rPr lang="en-US"/>
              <a:t>Students meet in Advisory every Tuesday.  Advisory encompasses an array of activities.  During Advisory, students will attend club meetings, participate in intramurals, and/or complete lessons from the guidance department.  You are assigned an Advisor based on your last name (alphabetical). </a:t>
            </a:r>
          </a:p>
        </p:txBody>
      </p:sp>
    </p:spTree>
    <p:extLst>
      <p:ext uri="{BB962C8B-B14F-4D97-AF65-F5344CB8AC3E}">
        <p14:creationId xmlns:p14="http://schemas.microsoft.com/office/powerpoint/2010/main" val="2451483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6764" y="2806910"/>
            <a:ext cx="9144000" cy="1641490"/>
          </a:xfrm>
        </p:spPr>
        <p:txBody>
          <a:bodyPr/>
          <a:lstStyle/>
          <a:p>
            <a:r>
              <a:rPr lang="en-US"/>
              <a:t>JMHS Curriculum</a:t>
            </a:r>
          </a:p>
        </p:txBody>
      </p:sp>
      <p:sp>
        <p:nvSpPr>
          <p:cNvPr id="3" name="Subtitle 2"/>
          <p:cNvSpPr>
            <a:spLocks noGrp="1"/>
          </p:cNvSpPr>
          <p:nvPr>
            <p:ph type="subTitle" idx="1"/>
          </p:nvPr>
        </p:nvSpPr>
        <p:spPr>
          <a:xfrm>
            <a:off x="1720402" y="4982262"/>
            <a:ext cx="9144000" cy="754025"/>
          </a:xfrm>
        </p:spPr>
        <p:txBody>
          <a:bodyPr/>
          <a:lstStyle/>
          <a:p>
            <a:endParaRPr lang="en-US"/>
          </a:p>
        </p:txBody>
      </p:sp>
    </p:spTree>
    <p:extLst>
      <p:ext uri="{BB962C8B-B14F-4D97-AF65-F5344CB8AC3E}">
        <p14:creationId xmlns:p14="http://schemas.microsoft.com/office/powerpoint/2010/main" val="14321529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Graduation Requirements</a:t>
            </a:r>
          </a:p>
        </p:txBody>
      </p:sp>
      <p:sp>
        <p:nvSpPr>
          <p:cNvPr id="3" name="Content Placeholder 2"/>
          <p:cNvSpPr>
            <a:spLocks noGrp="1"/>
          </p:cNvSpPr>
          <p:nvPr>
            <p:ph idx="1"/>
          </p:nvPr>
        </p:nvSpPr>
        <p:spPr>
          <a:xfrm>
            <a:off x="1120000" y="1558344"/>
            <a:ext cx="10233800" cy="5138669"/>
          </a:xfrm>
        </p:spPr>
        <p:txBody>
          <a:bodyPr vert="horz" lIns="91440" tIns="45720" rIns="91440" bIns="45720" rtlCol="0" anchor="t">
            <a:normAutofit fontScale="92500" lnSpcReduction="20000"/>
          </a:bodyPr>
          <a:lstStyle/>
          <a:p>
            <a:pPr marL="0" indent="0">
              <a:buNone/>
            </a:pPr>
            <a:r>
              <a:rPr lang="en-US"/>
              <a:t>22 Total Credits</a:t>
            </a:r>
          </a:p>
          <a:p>
            <a:r>
              <a:rPr lang="en-US"/>
              <a:t>4 English credits</a:t>
            </a:r>
          </a:p>
          <a:p>
            <a:r>
              <a:rPr lang="en-US"/>
              <a:t>4 Math credits</a:t>
            </a:r>
          </a:p>
          <a:p>
            <a:r>
              <a:rPr lang="en-US"/>
              <a:t>3 Science credits</a:t>
            </a:r>
          </a:p>
          <a:p>
            <a:r>
              <a:rPr lang="en-US"/>
              <a:t>4 Social Studies credits</a:t>
            </a:r>
          </a:p>
          <a:p>
            <a:r>
              <a:rPr lang="en-US"/>
              <a:t>PE</a:t>
            </a:r>
          </a:p>
          <a:p>
            <a:r>
              <a:rPr lang="en-US"/>
              <a:t>Health</a:t>
            </a:r>
          </a:p>
          <a:p>
            <a:r>
              <a:rPr lang="en-US"/>
              <a:t>Fine Art (Art, Band, Choir, Music Appreciation, </a:t>
            </a:r>
            <a:r>
              <a:rPr lang="en-US" err="1"/>
              <a:t>etc</a:t>
            </a:r>
            <a:r>
              <a:rPr lang="en-US"/>
              <a:t>)</a:t>
            </a:r>
          </a:p>
          <a:p>
            <a:r>
              <a:rPr lang="en-US"/>
              <a:t>Career Cluster (4 electives from one career concentration)</a:t>
            </a:r>
          </a:p>
          <a:p>
            <a:pPr marL="0" indent="0">
              <a:buNone/>
            </a:pPr>
            <a:endParaRPr lang="en-US" dirty="0"/>
          </a:p>
          <a:p>
            <a:pPr marL="0" indent="0">
              <a:buNone/>
            </a:pPr>
            <a:r>
              <a:rPr lang="en-US"/>
              <a:t>* Note: 2 Years of one world language is required for college bound students</a:t>
            </a:r>
          </a:p>
        </p:txBody>
      </p:sp>
    </p:spTree>
    <p:extLst>
      <p:ext uri="{BB962C8B-B14F-4D97-AF65-F5344CB8AC3E}">
        <p14:creationId xmlns:p14="http://schemas.microsoft.com/office/powerpoint/2010/main" val="32544389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PEP – Personalized Education Plan</a:t>
            </a:r>
          </a:p>
        </p:txBody>
      </p:sp>
      <p:sp>
        <p:nvSpPr>
          <p:cNvPr id="3" name="Content Placeholder 2"/>
          <p:cNvSpPr>
            <a:spLocks noGrp="1"/>
          </p:cNvSpPr>
          <p:nvPr>
            <p:ph idx="1"/>
          </p:nvPr>
        </p:nvSpPr>
        <p:spPr/>
        <p:txBody>
          <a:bodyPr>
            <a:normAutofit fontScale="92500" lnSpcReduction="20000"/>
          </a:bodyPr>
          <a:lstStyle/>
          <a:p>
            <a:r>
              <a:rPr lang="en-US"/>
              <a:t>A Personalized Education Plan (PEP) is developed collaboratively, involving students, parents/guardians and school staff.  During the 8th grade year, each student's PEP is developed based on each student's identified career aspirations. </a:t>
            </a:r>
          </a:p>
          <a:p>
            <a:r>
              <a:rPr lang="en-US"/>
              <a:t> The PEP is reviewed annually in grades 9-12 with the student and his or her parents/guardians and is signed and dated during each annual review.  Students may amend his or her PEP at the end of each semester as long as it does not interfere with the completion of graduation requirements.</a:t>
            </a:r>
          </a:p>
          <a:p>
            <a:r>
              <a:rPr lang="en-US"/>
              <a:t>You will track your progress toward graduation using your PEP.  Each year you will record the courses you have completed and plan for the following year. It is important to keep an accurate record of credits earned in order to stay on track to graduation.</a:t>
            </a:r>
          </a:p>
        </p:txBody>
      </p:sp>
    </p:spTree>
    <p:extLst>
      <p:ext uri="{BB962C8B-B14F-4D97-AF65-F5344CB8AC3E}">
        <p14:creationId xmlns:p14="http://schemas.microsoft.com/office/powerpoint/2010/main" val="295434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is a course catalog?</a:t>
            </a:r>
          </a:p>
        </p:txBody>
      </p:sp>
      <p:sp>
        <p:nvSpPr>
          <p:cNvPr id="3" name="Content Placeholder 2"/>
          <p:cNvSpPr>
            <a:spLocks noGrp="1"/>
          </p:cNvSpPr>
          <p:nvPr>
            <p:ph idx="1"/>
          </p:nvPr>
        </p:nvSpPr>
        <p:spPr/>
        <p:txBody>
          <a:bodyPr/>
          <a:lstStyle/>
          <a:p>
            <a:r>
              <a:rPr lang="en-US"/>
              <a:t>A course catalog is a catalog listing the courses, and their descriptions, offered by a school.</a:t>
            </a:r>
          </a:p>
          <a:p>
            <a:r>
              <a:rPr lang="en-US"/>
              <a:t>The JMHS course catalog can be found online at </a:t>
            </a:r>
            <a:r>
              <a:rPr lang="en-US">
                <a:hlinkClick r:id="rId2" action="ppaction://hlinkfile"/>
              </a:rPr>
              <a:t>jmhscounseling.weebly.com</a:t>
            </a:r>
            <a:r>
              <a:rPr lang="en-US"/>
              <a:t> under Academic Counseling.</a:t>
            </a:r>
          </a:p>
          <a:p>
            <a:r>
              <a:rPr lang="en-US"/>
              <a:t>You can request a paper copy of the course catalog from the guidance office.</a:t>
            </a:r>
          </a:p>
        </p:txBody>
      </p:sp>
    </p:spTree>
    <p:extLst>
      <p:ext uri="{BB962C8B-B14F-4D97-AF65-F5344CB8AC3E}">
        <p14:creationId xmlns:p14="http://schemas.microsoft.com/office/powerpoint/2010/main" val="2286453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4551"/>
      </a:dk2>
      <a:lt2>
        <a:srgbClr val="F2ACD2"/>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3016C5A4-E631-4977-A608-ACFB475526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555</Words>
  <Application>Microsoft Office PowerPoint</Application>
  <PresentationFormat>Widescreen</PresentationFormat>
  <Paragraphs>131</Paragraphs>
  <Slides>19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Corbel</vt:lpstr>
      <vt:lpstr>Depth</vt:lpstr>
      <vt:lpstr>Welcome to JMHS!</vt:lpstr>
      <vt:lpstr>Sports/Extracurricular Activities </vt:lpstr>
      <vt:lpstr>Club A Day</vt:lpstr>
      <vt:lpstr>Club B Day</vt:lpstr>
      <vt:lpstr>JMHS Daily Schedule</vt:lpstr>
      <vt:lpstr>JMHS Curriculum</vt:lpstr>
      <vt:lpstr>Graduation Requirements</vt:lpstr>
      <vt:lpstr>PEP – Personalized Education Plan</vt:lpstr>
      <vt:lpstr>What is a course catalog?</vt:lpstr>
      <vt:lpstr>What is an elective?</vt:lpstr>
      <vt:lpstr>Math Credits</vt:lpstr>
      <vt:lpstr>College Credit Opportunities</vt:lpstr>
      <vt:lpstr>WV Virtual School</vt:lpstr>
      <vt:lpstr>Career Clusters</vt:lpstr>
      <vt:lpstr>JMHS Career Clusters</vt:lpstr>
      <vt:lpstr>Planning for Careers and College</vt:lpstr>
      <vt:lpstr>PROMISE SCHOLARSHIP</vt:lpstr>
      <vt:lpstr>Academic, Emotional and Social Counseling</vt:lpstr>
      <vt:lpstr>School Counseling Office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JMHS!</dc:title>
  <dc:creator>Meagan Jones</dc:creator>
  <cp:lastModifiedBy>Meagan Jones</cp:lastModifiedBy>
  <cp:revision>210</cp:revision>
  <dcterms:modified xsi:type="dcterms:W3CDTF">2019-02-22T18:12:57Z</dcterms:modified>
</cp:coreProperties>
</file>