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90" r:id="rId4"/>
    <p:sldId id="267" r:id="rId5"/>
    <p:sldId id="294" r:id="rId6"/>
    <p:sldId id="295" r:id="rId7"/>
    <p:sldId id="257" r:id="rId8"/>
    <p:sldId id="291" r:id="rId9"/>
    <p:sldId id="264" r:id="rId10"/>
    <p:sldId id="258" r:id="rId11"/>
    <p:sldId id="259" r:id="rId12"/>
    <p:sldId id="260" r:id="rId13"/>
    <p:sldId id="262" r:id="rId14"/>
    <p:sldId id="263" r:id="rId15"/>
    <p:sldId id="265" r:id="rId16"/>
    <p:sldId id="266" r:id="rId17"/>
    <p:sldId id="268" r:id="rId18"/>
    <p:sldId id="269" r:id="rId19"/>
    <p:sldId id="270" r:id="rId20"/>
    <p:sldId id="271" r:id="rId21"/>
    <p:sldId id="272" r:id="rId22"/>
    <p:sldId id="273" r:id="rId23"/>
    <p:sldId id="293" r:id="rId24"/>
    <p:sldId id="274" r:id="rId25"/>
    <p:sldId id="275" r:id="rId26"/>
    <p:sldId id="276" r:id="rId27"/>
    <p:sldId id="277" r:id="rId28"/>
    <p:sldId id="280" r:id="rId29"/>
    <p:sldId id="281" r:id="rId30"/>
    <p:sldId id="289" r:id="rId31"/>
    <p:sldId id="282" r:id="rId32"/>
    <p:sldId id="283" r:id="rId33"/>
    <p:sldId id="288" r:id="rId34"/>
    <p:sldId id="279" r:id="rId35"/>
    <p:sldId id="284" r:id="rId36"/>
    <p:sldId id="285" r:id="rId37"/>
    <p:sldId id="286" r:id="rId38"/>
    <p:sldId id="29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2"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12/13/2023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12/13/2023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12/13/2023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jmhscounseling.weebly.com/scholarship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vfoundation.scholarships.ngwebsolutions.com/scholarx_studentportal.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4CFC4-8FCA-4B6E-9D03-D1122EDCF1CE}"/>
              </a:ext>
            </a:extLst>
          </p:cNvPr>
          <p:cNvSpPr>
            <a:spLocks noGrp="1"/>
          </p:cNvSpPr>
          <p:nvPr>
            <p:ph type="ctrTitle"/>
          </p:nvPr>
        </p:nvSpPr>
        <p:spPr/>
        <p:txBody>
          <a:bodyPr/>
          <a:lstStyle/>
          <a:p>
            <a:r>
              <a:rPr lang="en-US" dirty="0"/>
              <a:t>Local Scholarship Requirements	</a:t>
            </a:r>
          </a:p>
        </p:txBody>
      </p:sp>
      <p:sp>
        <p:nvSpPr>
          <p:cNvPr id="3" name="Subtitle 2">
            <a:extLst>
              <a:ext uri="{FF2B5EF4-FFF2-40B4-BE49-F238E27FC236}">
                <a16:creationId xmlns:a16="http://schemas.microsoft.com/office/drawing/2014/main" id="{F24465D0-9E57-4A69-9F58-B471B6D45FE1}"/>
              </a:ext>
            </a:extLst>
          </p:cNvPr>
          <p:cNvSpPr>
            <a:spLocks noGrp="1"/>
          </p:cNvSpPr>
          <p:nvPr>
            <p:ph type="subTitle" idx="1"/>
          </p:nvPr>
        </p:nvSpPr>
        <p:spPr/>
        <p:txBody>
          <a:bodyPr/>
          <a:lstStyle/>
          <a:p>
            <a:r>
              <a:rPr lang="en-US" dirty="0"/>
              <a:t>2023-2024 School year</a:t>
            </a:r>
          </a:p>
        </p:txBody>
      </p:sp>
    </p:spTree>
    <p:extLst>
      <p:ext uri="{BB962C8B-B14F-4D97-AF65-F5344CB8AC3E}">
        <p14:creationId xmlns:p14="http://schemas.microsoft.com/office/powerpoint/2010/main" val="138958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95AC8-6353-4EEA-A08E-A86E6BDC240A}"/>
              </a:ext>
            </a:extLst>
          </p:cNvPr>
          <p:cNvSpPr>
            <a:spLocks noGrp="1"/>
          </p:cNvSpPr>
          <p:nvPr>
            <p:ph type="title"/>
          </p:nvPr>
        </p:nvSpPr>
        <p:spPr/>
        <p:txBody>
          <a:bodyPr/>
          <a:lstStyle/>
          <a:p>
            <a:r>
              <a:rPr lang="en-US" dirty="0"/>
              <a:t>CARRIE LYNN HOKE MEMORIAL MUSIC SCHOLARSHIP	</a:t>
            </a:r>
          </a:p>
        </p:txBody>
      </p:sp>
      <p:sp>
        <p:nvSpPr>
          <p:cNvPr id="3" name="Content Placeholder 2">
            <a:extLst>
              <a:ext uri="{FF2B5EF4-FFF2-40B4-BE49-F238E27FC236}">
                <a16:creationId xmlns:a16="http://schemas.microsoft.com/office/drawing/2014/main" id="{FF1D9E5C-CA21-427F-890B-C521F6BDCC25}"/>
              </a:ext>
            </a:extLst>
          </p:cNvPr>
          <p:cNvSpPr>
            <a:spLocks noGrp="1"/>
          </p:cNvSpPr>
          <p:nvPr>
            <p:ph idx="1"/>
          </p:nvPr>
        </p:nvSpPr>
        <p:spPr/>
        <p:txBody>
          <a:bodyPr/>
          <a:lstStyle/>
          <a:p>
            <a:r>
              <a:rPr lang="en-US" dirty="0"/>
              <a:t>Requirements</a:t>
            </a:r>
          </a:p>
          <a:p>
            <a:pPr lvl="1"/>
            <a:r>
              <a:rPr lang="en-US" dirty="0"/>
              <a:t>This scholarship is awarded to a graduating senior from James Monroe High School. This is a needs based scholarship. It can be used for any educational training or college after high school. Financial need and personal characteristics will be considered. Preference will be given to music/band students whom will be continuing in the music/band field</a:t>
            </a:r>
          </a:p>
          <a:p>
            <a:r>
              <a:rPr lang="en-US" dirty="0"/>
              <a:t>Amount</a:t>
            </a:r>
          </a:p>
          <a:p>
            <a:pPr lvl="1"/>
            <a:r>
              <a:rPr lang="en-US" dirty="0"/>
              <a:t>$1,000</a:t>
            </a:r>
          </a:p>
        </p:txBody>
      </p:sp>
    </p:spTree>
    <p:extLst>
      <p:ext uri="{BB962C8B-B14F-4D97-AF65-F5344CB8AC3E}">
        <p14:creationId xmlns:p14="http://schemas.microsoft.com/office/powerpoint/2010/main" val="219448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2CE9-84A7-444B-BABC-A5B24C88ED5A}"/>
              </a:ext>
            </a:extLst>
          </p:cNvPr>
          <p:cNvSpPr>
            <a:spLocks noGrp="1"/>
          </p:cNvSpPr>
          <p:nvPr>
            <p:ph type="title"/>
          </p:nvPr>
        </p:nvSpPr>
        <p:spPr/>
        <p:txBody>
          <a:bodyPr/>
          <a:lstStyle/>
          <a:p>
            <a:r>
              <a:rPr lang="en-US" dirty="0"/>
              <a:t>CELCO ACHIEVEMENT AWARD</a:t>
            </a:r>
          </a:p>
        </p:txBody>
      </p:sp>
      <p:sp>
        <p:nvSpPr>
          <p:cNvPr id="3" name="Content Placeholder 2">
            <a:extLst>
              <a:ext uri="{FF2B5EF4-FFF2-40B4-BE49-F238E27FC236}">
                <a16:creationId xmlns:a16="http://schemas.microsoft.com/office/drawing/2014/main" id="{EDE29BBD-0252-4649-8949-BE208FC95B7D}"/>
              </a:ext>
            </a:extLst>
          </p:cNvPr>
          <p:cNvSpPr>
            <a:spLocks noGrp="1"/>
          </p:cNvSpPr>
          <p:nvPr>
            <p:ph idx="1"/>
          </p:nvPr>
        </p:nvSpPr>
        <p:spPr/>
        <p:txBody>
          <a:bodyPr/>
          <a:lstStyle/>
          <a:p>
            <a:r>
              <a:rPr lang="en-US" dirty="0"/>
              <a:t>Requirements</a:t>
            </a:r>
          </a:p>
          <a:p>
            <a:pPr lvl="1"/>
            <a:r>
              <a:rPr lang="en-US" dirty="0"/>
              <a:t>This scholarship is for any senior entering any two or four year college or university. It is expected that the winner of this scholarship will continue their education and will receive payment upon receipt of the letter of acceptance to an accredited college or university. </a:t>
            </a:r>
          </a:p>
          <a:p>
            <a:r>
              <a:rPr lang="en-US" dirty="0"/>
              <a:t>Amount</a:t>
            </a:r>
          </a:p>
          <a:p>
            <a:pPr lvl="1"/>
            <a:r>
              <a:rPr lang="en-US" dirty="0"/>
              <a:t>$1,000</a:t>
            </a:r>
          </a:p>
          <a:p>
            <a:endParaRPr lang="en-US" dirty="0"/>
          </a:p>
        </p:txBody>
      </p:sp>
    </p:spTree>
    <p:extLst>
      <p:ext uri="{BB962C8B-B14F-4D97-AF65-F5344CB8AC3E}">
        <p14:creationId xmlns:p14="http://schemas.microsoft.com/office/powerpoint/2010/main" val="2322994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8C39-C300-4070-8C56-F15638C6EAA0}"/>
              </a:ext>
            </a:extLst>
          </p:cNvPr>
          <p:cNvSpPr>
            <a:spLocks noGrp="1"/>
          </p:cNvSpPr>
          <p:nvPr>
            <p:ph type="title"/>
          </p:nvPr>
        </p:nvSpPr>
        <p:spPr/>
        <p:txBody>
          <a:bodyPr/>
          <a:lstStyle/>
          <a:p>
            <a:r>
              <a:rPr lang="en-US" dirty="0"/>
              <a:t>DEWEY H. BROYLES FAMILY SCHOLARSHIP	</a:t>
            </a:r>
          </a:p>
        </p:txBody>
      </p:sp>
      <p:sp>
        <p:nvSpPr>
          <p:cNvPr id="3" name="Content Placeholder 2">
            <a:extLst>
              <a:ext uri="{FF2B5EF4-FFF2-40B4-BE49-F238E27FC236}">
                <a16:creationId xmlns:a16="http://schemas.microsoft.com/office/drawing/2014/main" id="{B810C0A1-1C95-482F-A580-EF2B6DD344F8}"/>
              </a:ext>
            </a:extLst>
          </p:cNvPr>
          <p:cNvSpPr>
            <a:spLocks noGrp="1"/>
          </p:cNvSpPr>
          <p:nvPr>
            <p:ph idx="1"/>
          </p:nvPr>
        </p:nvSpPr>
        <p:spPr/>
        <p:txBody>
          <a:bodyPr/>
          <a:lstStyle/>
          <a:p>
            <a:r>
              <a:rPr lang="en-US" dirty="0"/>
              <a:t>Requirements</a:t>
            </a:r>
          </a:p>
          <a:p>
            <a:pPr lvl="1"/>
            <a:r>
              <a:rPr lang="en-US" dirty="0"/>
              <a:t>Recipient must have completed at least two years of the Agriculture/FFA program, must have participated in FFA activities, must be involved in agricultural work while in high school, must have a 2.75 GPA or higher and demonstrate willingness to excel in college, must be enrolled in college to study agriculture or a related field, demonstrate financial need, and complete application.</a:t>
            </a:r>
          </a:p>
          <a:p>
            <a:r>
              <a:rPr lang="en-US" dirty="0"/>
              <a:t>Amount</a:t>
            </a:r>
          </a:p>
          <a:p>
            <a:pPr lvl="1"/>
            <a:r>
              <a:rPr lang="en-US" dirty="0"/>
              <a:t>$100. Recipient will submit a receipt for tuition or books purchased for the first semester of college and a check will be forwarded to the recipient from the family. </a:t>
            </a:r>
          </a:p>
        </p:txBody>
      </p:sp>
    </p:spTree>
    <p:extLst>
      <p:ext uri="{BB962C8B-B14F-4D97-AF65-F5344CB8AC3E}">
        <p14:creationId xmlns:p14="http://schemas.microsoft.com/office/powerpoint/2010/main" val="116830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4039-F083-4DD0-A165-71BFC46A158E}"/>
              </a:ext>
            </a:extLst>
          </p:cNvPr>
          <p:cNvSpPr>
            <a:spLocks noGrp="1"/>
          </p:cNvSpPr>
          <p:nvPr>
            <p:ph type="title"/>
          </p:nvPr>
        </p:nvSpPr>
        <p:spPr/>
        <p:txBody>
          <a:bodyPr/>
          <a:lstStyle/>
          <a:p>
            <a:r>
              <a:rPr lang="en-US" dirty="0"/>
              <a:t>EVA REYNOLDS LEMONS MEMORIAL SCHOLARSHIP		</a:t>
            </a:r>
          </a:p>
        </p:txBody>
      </p:sp>
      <p:sp>
        <p:nvSpPr>
          <p:cNvPr id="3" name="Content Placeholder 2">
            <a:extLst>
              <a:ext uri="{FF2B5EF4-FFF2-40B4-BE49-F238E27FC236}">
                <a16:creationId xmlns:a16="http://schemas.microsoft.com/office/drawing/2014/main" id="{6304EC39-2C5B-40E8-BEAB-FE9779E917E9}"/>
              </a:ext>
            </a:extLst>
          </p:cNvPr>
          <p:cNvSpPr>
            <a:spLocks noGrp="1"/>
          </p:cNvSpPr>
          <p:nvPr>
            <p:ph idx="1"/>
          </p:nvPr>
        </p:nvSpPr>
        <p:spPr/>
        <p:txBody>
          <a:bodyPr/>
          <a:lstStyle/>
          <a:p>
            <a:r>
              <a:rPr lang="en-US" dirty="0"/>
              <a:t>Requirements</a:t>
            </a:r>
          </a:p>
          <a:p>
            <a:pPr lvl="1"/>
            <a:r>
              <a:rPr lang="en-US" dirty="0"/>
              <a:t>The scholarship is awarded to a graduating senior from James Monroe High School who intends to pursue a career in the field of music. This is a needs based scholarship. It can be used for any educational training or college after high school. Financial need and personal characteristics will be considered. Two recommendations from Ruritan members are required with the application. </a:t>
            </a:r>
          </a:p>
          <a:p>
            <a:r>
              <a:rPr lang="en-US" dirty="0"/>
              <a:t>Amount</a:t>
            </a:r>
          </a:p>
          <a:p>
            <a:pPr lvl="1"/>
            <a:r>
              <a:rPr lang="en-US" dirty="0"/>
              <a:t>TBD. Scholarship funds are subject to availability. </a:t>
            </a:r>
          </a:p>
          <a:p>
            <a:endParaRPr lang="en-US" dirty="0"/>
          </a:p>
        </p:txBody>
      </p:sp>
    </p:spTree>
    <p:extLst>
      <p:ext uri="{BB962C8B-B14F-4D97-AF65-F5344CB8AC3E}">
        <p14:creationId xmlns:p14="http://schemas.microsoft.com/office/powerpoint/2010/main" val="53181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FDFA-BFD5-4A71-A8FE-299FCA2D4CA3}"/>
              </a:ext>
            </a:extLst>
          </p:cNvPr>
          <p:cNvSpPr>
            <a:spLocks noGrp="1"/>
          </p:cNvSpPr>
          <p:nvPr>
            <p:ph type="title"/>
          </p:nvPr>
        </p:nvSpPr>
        <p:spPr/>
        <p:txBody>
          <a:bodyPr/>
          <a:lstStyle/>
          <a:p>
            <a:r>
              <a:rPr lang="en-US" dirty="0"/>
              <a:t>GAP MILLS RURITAN SCHOLARSHIP		</a:t>
            </a:r>
          </a:p>
        </p:txBody>
      </p:sp>
      <p:sp>
        <p:nvSpPr>
          <p:cNvPr id="3" name="Content Placeholder 2">
            <a:extLst>
              <a:ext uri="{FF2B5EF4-FFF2-40B4-BE49-F238E27FC236}">
                <a16:creationId xmlns:a16="http://schemas.microsoft.com/office/drawing/2014/main" id="{5B670FF8-6FF4-4CB0-B1C8-BEB06CCB8CFB}"/>
              </a:ext>
            </a:extLst>
          </p:cNvPr>
          <p:cNvSpPr>
            <a:spLocks noGrp="1"/>
          </p:cNvSpPr>
          <p:nvPr>
            <p:ph idx="1"/>
          </p:nvPr>
        </p:nvSpPr>
        <p:spPr/>
        <p:txBody>
          <a:bodyPr/>
          <a:lstStyle/>
          <a:p>
            <a:r>
              <a:rPr lang="en-US" dirty="0"/>
              <a:t>Requirements</a:t>
            </a:r>
          </a:p>
          <a:p>
            <a:pPr lvl="1"/>
            <a:r>
              <a:rPr lang="en-US" dirty="0"/>
              <a:t>Recipient must have been enrolled at Mountain View Elementary/Middle School during their elementary or middle school years.</a:t>
            </a:r>
          </a:p>
          <a:p>
            <a:r>
              <a:rPr lang="en-US" dirty="0"/>
              <a:t>Amount</a:t>
            </a:r>
          </a:p>
          <a:p>
            <a:pPr lvl="1"/>
            <a:r>
              <a:rPr lang="en-US" dirty="0"/>
              <a:t>$600. If the recipient attends Bluefield State or Concord, each college will match the $600, making the total $1,200.</a:t>
            </a:r>
          </a:p>
          <a:p>
            <a:pPr lvl="1"/>
            <a:r>
              <a:rPr lang="en-US" dirty="0"/>
              <a:t>**NOT ELIGIBILE IF RECEIVING PROMISE</a:t>
            </a:r>
          </a:p>
          <a:p>
            <a:endParaRPr lang="en-US" dirty="0"/>
          </a:p>
        </p:txBody>
      </p:sp>
    </p:spTree>
    <p:extLst>
      <p:ext uri="{BB962C8B-B14F-4D97-AF65-F5344CB8AC3E}">
        <p14:creationId xmlns:p14="http://schemas.microsoft.com/office/powerpoint/2010/main" val="1401168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B8EBA-AA54-4F85-85EA-3FA46989DD73}"/>
              </a:ext>
            </a:extLst>
          </p:cNvPr>
          <p:cNvSpPr>
            <a:spLocks noGrp="1"/>
          </p:cNvSpPr>
          <p:nvPr>
            <p:ph type="title"/>
          </p:nvPr>
        </p:nvSpPr>
        <p:spPr/>
        <p:txBody>
          <a:bodyPr/>
          <a:lstStyle/>
          <a:p>
            <a:r>
              <a:rPr lang="en-US" dirty="0"/>
              <a:t>JAMES RICHARD HOLLIDAY III MEMORIAL SCHOLARSHIP		</a:t>
            </a:r>
          </a:p>
        </p:txBody>
      </p:sp>
      <p:sp>
        <p:nvSpPr>
          <p:cNvPr id="3" name="Content Placeholder 2">
            <a:extLst>
              <a:ext uri="{FF2B5EF4-FFF2-40B4-BE49-F238E27FC236}">
                <a16:creationId xmlns:a16="http://schemas.microsoft.com/office/drawing/2014/main" id="{5899FB45-A2B4-4EB3-BC4B-DAD0EABCD5FD}"/>
              </a:ext>
            </a:extLst>
          </p:cNvPr>
          <p:cNvSpPr>
            <a:spLocks noGrp="1"/>
          </p:cNvSpPr>
          <p:nvPr>
            <p:ph idx="1"/>
          </p:nvPr>
        </p:nvSpPr>
        <p:spPr/>
        <p:txBody>
          <a:bodyPr/>
          <a:lstStyle/>
          <a:p>
            <a:r>
              <a:rPr lang="en-US" dirty="0"/>
              <a:t>Requirements</a:t>
            </a:r>
          </a:p>
          <a:p>
            <a:pPr lvl="1"/>
            <a:r>
              <a:rPr lang="en-US" dirty="0"/>
              <a:t>Fill out the application and write a brief paragraph on what the hardest obstacle has been in your life, and how you’ve overcome it. 	</a:t>
            </a:r>
          </a:p>
          <a:p>
            <a:r>
              <a:rPr lang="en-US" dirty="0"/>
              <a:t>Amount</a:t>
            </a:r>
          </a:p>
          <a:p>
            <a:pPr lvl="1"/>
            <a:r>
              <a:rPr lang="en-US" dirty="0"/>
              <a:t>$250</a:t>
            </a:r>
          </a:p>
          <a:p>
            <a:endParaRPr lang="en-US" dirty="0"/>
          </a:p>
        </p:txBody>
      </p:sp>
    </p:spTree>
    <p:extLst>
      <p:ext uri="{BB962C8B-B14F-4D97-AF65-F5344CB8AC3E}">
        <p14:creationId xmlns:p14="http://schemas.microsoft.com/office/powerpoint/2010/main" val="369202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D61C-F56E-41BE-87C8-1C47234604BF}"/>
              </a:ext>
            </a:extLst>
          </p:cNvPr>
          <p:cNvSpPr>
            <a:spLocks noGrp="1"/>
          </p:cNvSpPr>
          <p:nvPr>
            <p:ph type="title"/>
          </p:nvPr>
        </p:nvSpPr>
        <p:spPr/>
        <p:txBody>
          <a:bodyPr/>
          <a:lstStyle/>
          <a:p>
            <a:r>
              <a:rPr lang="en-US" dirty="0"/>
              <a:t>JORDYN A. BALLENGEE SCHOLARSHIP</a:t>
            </a:r>
          </a:p>
        </p:txBody>
      </p:sp>
      <p:sp>
        <p:nvSpPr>
          <p:cNvPr id="3" name="Content Placeholder 2">
            <a:extLst>
              <a:ext uri="{FF2B5EF4-FFF2-40B4-BE49-F238E27FC236}">
                <a16:creationId xmlns:a16="http://schemas.microsoft.com/office/drawing/2014/main" id="{32543B86-ED72-41DE-8292-162486EB9358}"/>
              </a:ext>
            </a:extLst>
          </p:cNvPr>
          <p:cNvSpPr>
            <a:spLocks noGrp="1"/>
          </p:cNvSpPr>
          <p:nvPr>
            <p:ph idx="1"/>
          </p:nvPr>
        </p:nvSpPr>
        <p:spPr/>
        <p:txBody>
          <a:bodyPr/>
          <a:lstStyle/>
          <a:p>
            <a:r>
              <a:rPr lang="en-US" dirty="0"/>
              <a:t>Requirements</a:t>
            </a:r>
          </a:p>
          <a:p>
            <a:pPr lvl="1"/>
            <a:r>
              <a:rPr lang="en-US" dirty="0"/>
              <a:t>Current senior at JMHS in good standing for graduation, 2.5 GPA or higher, pursuing further studies in Law and Public Safety, Government and Leadership, Political Science, Sports, Sports Medicine, BioMed or Psychology, submit a completed application including essay, 1 recommendation letter from a teacher, guidance counselor, coach, or mentor	</a:t>
            </a:r>
          </a:p>
          <a:p>
            <a:r>
              <a:rPr lang="en-US" dirty="0"/>
              <a:t>Amount</a:t>
            </a:r>
          </a:p>
          <a:p>
            <a:pPr lvl="1"/>
            <a:r>
              <a:rPr lang="en-US" dirty="0"/>
              <a:t>TBD</a:t>
            </a:r>
          </a:p>
        </p:txBody>
      </p:sp>
    </p:spTree>
    <p:extLst>
      <p:ext uri="{BB962C8B-B14F-4D97-AF65-F5344CB8AC3E}">
        <p14:creationId xmlns:p14="http://schemas.microsoft.com/office/powerpoint/2010/main" val="43835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E825-6186-493C-AA65-74A05ED521C1}"/>
              </a:ext>
            </a:extLst>
          </p:cNvPr>
          <p:cNvSpPr>
            <a:spLocks noGrp="1"/>
          </p:cNvSpPr>
          <p:nvPr>
            <p:ph type="title"/>
          </p:nvPr>
        </p:nvSpPr>
        <p:spPr/>
        <p:txBody>
          <a:bodyPr/>
          <a:lstStyle/>
          <a:p>
            <a:r>
              <a:rPr lang="en-US" dirty="0"/>
              <a:t>MICHAEL L. FURROW MEMORIAL SCHOLARSHIP	</a:t>
            </a:r>
          </a:p>
        </p:txBody>
      </p:sp>
      <p:sp>
        <p:nvSpPr>
          <p:cNvPr id="3" name="Content Placeholder 2">
            <a:extLst>
              <a:ext uri="{FF2B5EF4-FFF2-40B4-BE49-F238E27FC236}">
                <a16:creationId xmlns:a16="http://schemas.microsoft.com/office/drawing/2014/main" id="{0A743204-1A3E-4B66-9E01-BFB3228F580B}"/>
              </a:ext>
            </a:extLst>
          </p:cNvPr>
          <p:cNvSpPr>
            <a:spLocks noGrp="1"/>
          </p:cNvSpPr>
          <p:nvPr>
            <p:ph idx="1"/>
          </p:nvPr>
        </p:nvSpPr>
        <p:spPr/>
        <p:txBody>
          <a:bodyPr/>
          <a:lstStyle/>
          <a:p>
            <a:r>
              <a:rPr lang="en-US" dirty="0"/>
              <a:t>Requirements	</a:t>
            </a:r>
          </a:p>
          <a:p>
            <a:pPr lvl="1"/>
            <a:r>
              <a:rPr lang="en-US" dirty="0"/>
              <a:t>Must be a graduating senior from JMHS, 2.0 GPA or higher, must be attending a trade school in the fall following graduation, one-page essay about your community, work ethic, future plans in a trade field, and how the scholarship will benefit you, applicants will be chosen based on character, work ethic, and financial need.</a:t>
            </a:r>
          </a:p>
          <a:p>
            <a:r>
              <a:rPr lang="en-US" dirty="0"/>
              <a:t>Amount</a:t>
            </a:r>
          </a:p>
          <a:p>
            <a:pPr lvl="1"/>
            <a:r>
              <a:rPr lang="en-US" dirty="0"/>
              <a:t>$500</a:t>
            </a:r>
          </a:p>
        </p:txBody>
      </p:sp>
    </p:spTree>
    <p:extLst>
      <p:ext uri="{BB962C8B-B14F-4D97-AF65-F5344CB8AC3E}">
        <p14:creationId xmlns:p14="http://schemas.microsoft.com/office/powerpoint/2010/main" val="121532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24014-37C7-4698-83B4-2A5F8F09DF75}"/>
              </a:ext>
            </a:extLst>
          </p:cNvPr>
          <p:cNvSpPr>
            <a:spLocks noGrp="1"/>
          </p:cNvSpPr>
          <p:nvPr>
            <p:ph type="title"/>
          </p:nvPr>
        </p:nvSpPr>
        <p:spPr/>
        <p:txBody>
          <a:bodyPr/>
          <a:lstStyle/>
          <a:p>
            <a:r>
              <a:rPr lang="en-US" dirty="0"/>
              <a:t>MONROE COUNTY HEALTH CENTER</a:t>
            </a:r>
          </a:p>
        </p:txBody>
      </p:sp>
      <p:sp>
        <p:nvSpPr>
          <p:cNvPr id="3" name="Content Placeholder 2">
            <a:extLst>
              <a:ext uri="{FF2B5EF4-FFF2-40B4-BE49-F238E27FC236}">
                <a16:creationId xmlns:a16="http://schemas.microsoft.com/office/drawing/2014/main" id="{757A40EB-5250-4C1E-A6E4-625BC6C3C700}"/>
              </a:ext>
            </a:extLst>
          </p:cNvPr>
          <p:cNvSpPr>
            <a:spLocks noGrp="1"/>
          </p:cNvSpPr>
          <p:nvPr>
            <p:ph idx="1"/>
          </p:nvPr>
        </p:nvSpPr>
        <p:spPr/>
        <p:txBody>
          <a:bodyPr>
            <a:normAutofit/>
          </a:bodyPr>
          <a:lstStyle/>
          <a:p>
            <a:r>
              <a:rPr lang="en-US" dirty="0"/>
              <a:t>Requirements</a:t>
            </a:r>
          </a:p>
          <a:p>
            <a:pPr lvl="1"/>
            <a:r>
              <a:rPr lang="en-US" dirty="0"/>
              <a:t>Must have a “B” average or higher for junior and senior years, must have an acceptable attendance record, must have been accepted in an accredited school of higher education, must provide a short biography stating the reason why they chose a healthcare related field of study, and must have immediate plans to continue post high school education in a health related field of study</a:t>
            </a:r>
          </a:p>
          <a:p>
            <a:r>
              <a:rPr lang="en-US" dirty="0"/>
              <a:t>Amount</a:t>
            </a:r>
          </a:p>
          <a:p>
            <a:pPr lvl="1"/>
            <a:r>
              <a:rPr lang="en-US" dirty="0"/>
              <a:t>$500. Scholarship money will be paid directly to the financial office of the institution of higher education</a:t>
            </a:r>
          </a:p>
        </p:txBody>
      </p:sp>
    </p:spTree>
    <p:extLst>
      <p:ext uri="{BB962C8B-B14F-4D97-AF65-F5344CB8AC3E}">
        <p14:creationId xmlns:p14="http://schemas.microsoft.com/office/powerpoint/2010/main" val="234782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7DB8-1D3E-4949-AD75-56B13E200DCD}"/>
              </a:ext>
            </a:extLst>
          </p:cNvPr>
          <p:cNvSpPr>
            <a:spLocks noGrp="1"/>
          </p:cNvSpPr>
          <p:nvPr>
            <p:ph type="title"/>
          </p:nvPr>
        </p:nvSpPr>
        <p:spPr/>
        <p:txBody>
          <a:bodyPr/>
          <a:lstStyle/>
          <a:p>
            <a:r>
              <a:rPr lang="en-US" dirty="0"/>
              <a:t>MRS. ROBERT LAREW SCHOLARSHIP</a:t>
            </a:r>
          </a:p>
        </p:txBody>
      </p:sp>
      <p:sp>
        <p:nvSpPr>
          <p:cNvPr id="3" name="Content Placeholder 2">
            <a:extLst>
              <a:ext uri="{FF2B5EF4-FFF2-40B4-BE49-F238E27FC236}">
                <a16:creationId xmlns:a16="http://schemas.microsoft.com/office/drawing/2014/main" id="{47992882-DF9A-4EDF-8E1A-53404821410F}"/>
              </a:ext>
            </a:extLst>
          </p:cNvPr>
          <p:cNvSpPr>
            <a:spLocks noGrp="1"/>
          </p:cNvSpPr>
          <p:nvPr>
            <p:ph idx="1"/>
          </p:nvPr>
        </p:nvSpPr>
        <p:spPr/>
        <p:txBody>
          <a:bodyPr/>
          <a:lstStyle/>
          <a:p>
            <a:r>
              <a:rPr lang="en-US" dirty="0"/>
              <a:t>Requirements</a:t>
            </a:r>
          </a:p>
          <a:p>
            <a:pPr lvl="1"/>
            <a:r>
              <a:rPr lang="en-US" dirty="0"/>
              <a:t>Needs-based. It can be used for any educational training after high school. Financial need and personal characteristics will be considered. Two recommendations from Ruritan members are required with the application</a:t>
            </a:r>
          </a:p>
          <a:p>
            <a:r>
              <a:rPr lang="en-US" dirty="0"/>
              <a:t>Amount</a:t>
            </a:r>
          </a:p>
          <a:p>
            <a:pPr lvl="1"/>
            <a:r>
              <a:rPr lang="en-US" dirty="0"/>
              <a:t>$1,500 payable to the school</a:t>
            </a:r>
          </a:p>
        </p:txBody>
      </p:sp>
    </p:spTree>
    <p:extLst>
      <p:ext uri="{BB962C8B-B14F-4D97-AF65-F5344CB8AC3E}">
        <p14:creationId xmlns:p14="http://schemas.microsoft.com/office/powerpoint/2010/main" val="2476745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4CF9-B3D0-457B-A040-8BE68EB6EA6D}"/>
              </a:ext>
            </a:extLst>
          </p:cNvPr>
          <p:cNvSpPr>
            <a:spLocks noGrp="1"/>
          </p:cNvSpPr>
          <p:nvPr>
            <p:ph type="title"/>
          </p:nvPr>
        </p:nvSpPr>
        <p:spPr/>
        <p:txBody>
          <a:bodyPr/>
          <a:lstStyle/>
          <a:p>
            <a:r>
              <a:rPr lang="en-US" dirty="0"/>
              <a:t>HOW DO I START APPLYING?</a:t>
            </a:r>
          </a:p>
        </p:txBody>
      </p:sp>
      <p:sp>
        <p:nvSpPr>
          <p:cNvPr id="3" name="Content Placeholder 2">
            <a:extLst>
              <a:ext uri="{FF2B5EF4-FFF2-40B4-BE49-F238E27FC236}">
                <a16:creationId xmlns:a16="http://schemas.microsoft.com/office/drawing/2014/main" id="{C1D80DE4-6803-477B-86DF-C99F433E7FFF}"/>
              </a:ext>
            </a:extLst>
          </p:cNvPr>
          <p:cNvSpPr>
            <a:spLocks noGrp="1"/>
          </p:cNvSpPr>
          <p:nvPr>
            <p:ph idx="1"/>
          </p:nvPr>
        </p:nvSpPr>
        <p:spPr/>
        <p:txBody>
          <a:bodyPr/>
          <a:lstStyle/>
          <a:p>
            <a:r>
              <a:rPr lang="en-US" dirty="0"/>
              <a:t>Go to </a:t>
            </a:r>
            <a:r>
              <a:rPr lang="en-US" dirty="0">
                <a:hlinkClick r:id="rId2"/>
              </a:rPr>
              <a:t>https://jmhscounseling.weebly.com/scholarships.html</a:t>
            </a:r>
            <a:endParaRPr lang="en-US" dirty="0"/>
          </a:p>
          <a:p>
            <a:r>
              <a:rPr lang="en-US" dirty="0"/>
              <a:t>Fill out the 2024 Scholarship Application There is a drop-down bar on the PDF form. You can fill out the entire PDF form once and then change the selected scholarship in the drop-down bar to print off a copy for each you plan on applying for.</a:t>
            </a:r>
          </a:p>
          <a:p>
            <a:r>
              <a:rPr lang="en-US" dirty="0"/>
              <a:t>The checklist will let you know which scholarships require a separate application. These will be available in the guidance office on Monday, December 18. </a:t>
            </a:r>
          </a:p>
        </p:txBody>
      </p:sp>
    </p:spTree>
    <p:extLst>
      <p:ext uri="{BB962C8B-B14F-4D97-AF65-F5344CB8AC3E}">
        <p14:creationId xmlns:p14="http://schemas.microsoft.com/office/powerpoint/2010/main" val="17792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2464-E8AC-47B1-B5D8-5DC8DE2031B9}"/>
              </a:ext>
            </a:extLst>
          </p:cNvPr>
          <p:cNvSpPr>
            <a:spLocks noGrp="1"/>
          </p:cNvSpPr>
          <p:nvPr>
            <p:ph type="title"/>
          </p:nvPr>
        </p:nvSpPr>
        <p:spPr/>
        <p:txBody>
          <a:bodyPr/>
          <a:lstStyle/>
          <a:p>
            <a:r>
              <a:rPr lang="en-US" dirty="0"/>
              <a:t>NARROWS JR. WOMEN’S CLUB SCHOLARSHIP	</a:t>
            </a:r>
          </a:p>
        </p:txBody>
      </p:sp>
      <p:sp>
        <p:nvSpPr>
          <p:cNvPr id="3" name="Content Placeholder 2">
            <a:extLst>
              <a:ext uri="{FF2B5EF4-FFF2-40B4-BE49-F238E27FC236}">
                <a16:creationId xmlns:a16="http://schemas.microsoft.com/office/drawing/2014/main" id="{4032DACD-412D-4E88-871A-D41D4CBC7F97}"/>
              </a:ext>
            </a:extLst>
          </p:cNvPr>
          <p:cNvSpPr>
            <a:spLocks noGrp="1"/>
          </p:cNvSpPr>
          <p:nvPr>
            <p:ph idx="1"/>
          </p:nvPr>
        </p:nvSpPr>
        <p:spPr/>
        <p:txBody>
          <a:bodyPr/>
          <a:lstStyle/>
          <a:p>
            <a:r>
              <a:rPr lang="en-US" dirty="0"/>
              <a:t>Requirements</a:t>
            </a:r>
          </a:p>
          <a:p>
            <a:pPr lvl="1"/>
            <a:r>
              <a:rPr lang="en-US" dirty="0"/>
              <a:t>Submit an application form stating vocational goals, school, and/or vocational related activities, past and present, and any relevant personal remarks, be accepted to an institution for advanced education (college, university, or vocational/trade school), and rank in the top 25% of the graduating class. Special Leadership qualities and initiative to seek part-time employment are desirable, but not required. </a:t>
            </a:r>
          </a:p>
          <a:p>
            <a:r>
              <a:rPr lang="en-US" dirty="0"/>
              <a:t>Amount</a:t>
            </a:r>
          </a:p>
          <a:p>
            <a:pPr lvl="1"/>
            <a:r>
              <a:rPr lang="en-US" dirty="0"/>
              <a:t>$250. The stipend will be sent to the institution where the student attends to be credited towards tuition costs. </a:t>
            </a:r>
          </a:p>
        </p:txBody>
      </p:sp>
    </p:spTree>
    <p:extLst>
      <p:ext uri="{BB962C8B-B14F-4D97-AF65-F5344CB8AC3E}">
        <p14:creationId xmlns:p14="http://schemas.microsoft.com/office/powerpoint/2010/main" val="3433027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41576-6ED3-432B-B98F-6A8F0CC0ECBE}"/>
              </a:ext>
            </a:extLst>
          </p:cNvPr>
          <p:cNvSpPr>
            <a:spLocks noGrp="1"/>
          </p:cNvSpPr>
          <p:nvPr>
            <p:ph type="title"/>
          </p:nvPr>
        </p:nvSpPr>
        <p:spPr/>
        <p:txBody>
          <a:bodyPr/>
          <a:lstStyle/>
          <a:p>
            <a:r>
              <a:rPr lang="en-US" dirty="0"/>
              <a:t>LUCILLE LEMONS/MARY ALLEN SCHOLARSHIP FUND</a:t>
            </a:r>
          </a:p>
        </p:txBody>
      </p:sp>
      <p:sp>
        <p:nvSpPr>
          <p:cNvPr id="3" name="Content Placeholder 2">
            <a:extLst>
              <a:ext uri="{FF2B5EF4-FFF2-40B4-BE49-F238E27FC236}">
                <a16:creationId xmlns:a16="http://schemas.microsoft.com/office/drawing/2014/main" id="{3808D86F-8142-4D5A-9F6F-385705244FDC}"/>
              </a:ext>
            </a:extLst>
          </p:cNvPr>
          <p:cNvSpPr>
            <a:spLocks noGrp="1"/>
          </p:cNvSpPr>
          <p:nvPr>
            <p:ph idx="1"/>
          </p:nvPr>
        </p:nvSpPr>
        <p:spPr/>
        <p:txBody>
          <a:bodyPr/>
          <a:lstStyle/>
          <a:p>
            <a:r>
              <a:rPr lang="en-US" dirty="0"/>
              <a:t>Requirements</a:t>
            </a:r>
          </a:p>
          <a:p>
            <a:pPr lvl="1"/>
            <a:r>
              <a:rPr lang="en-US" dirty="0"/>
              <a:t>The scholarship is open to members of the immediate families who have a family member that were part of Union Chapter 122 Order of the Eastern Star, must be a resident of Monroe county, must be qualified to graduate as a high school senior, and must have been accepted to college or trade school.</a:t>
            </a:r>
          </a:p>
          <a:p>
            <a:r>
              <a:rPr lang="en-US" dirty="0"/>
              <a:t>Amount</a:t>
            </a:r>
          </a:p>
          <a:p>
            <a:pPr lvl="1"/>
            <a:r>
              <a:rPr lang="en-US" dirty="0"/>
              <a:t>TBD</a:t>
            </a:r>
          </a:p>
          <a:p>
            <a:endParaRPr lang="en-US" dirty="0"/>
          </a:p>
        </p:txBody>
      </p:sp>
    </p:spTree>
    <p:extLst>
      <p:ext uri="{BB962C8B-B14F-4D97-AF65-F5344CB8AC3E}">
        <p14:creationId xmlns:p14="http://schemas.microsoft.com/office/powerpoint/2010/main" val="1220757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8E89-2CDB-4332-84E3-A66CF0E3B682}"/>
              </a:ext>
            </a:extLst>
          </p:cNvPr>
          <p:cNvSpPr>
            <a:spLocks noGrp="1"/>
          </p:cNvSpPr>
          <p:nvPr>
            <p:ph type="title"/>
          </p:nvPr>
        </p:nvSpPr>
        <p:spPr/>
        <p:txBody>
          <a:bodyPr/>
          <a:lstStyle/>
          <a:p>
            <a:r>
              <a:rPr lang="en-US" dirty="0"/>
              <a:t>PETERSTOWN ROTARY CLUB SCHOLARSHIP</a:t>
            </a:r>
          </a:p>
        </p:txBody>
      </p:sp>
      <p:sp>
        <p:nvSpPr>
          <p:cNvPr id="3" name="Content Placeholder 2">
            <a:extLst>
              <a:ext uri="{FF2B5EF4-FFF2-40B4-BE49-F238E27FC236}">
                <a16:creationId xmlns:a16="http://schemas.microsoft.com/office/drawing/2014/main" id="{D41C35A1-067A-4C93-8355-892C056F4016}"/>
              </a:ext>
            </a:extLst>
          </p:cNvPr>
          <p:cNvSpPr>
            <a:spLocks noGrp="1"/>
          </p:cNvSpPr>
          <p:nvPr>
            <p:ph idx="1"/>
          </p:nvPr>
        </p:nvSpPr>
        <p:spPr/>
        <p:txBody>
          <a:bodyPr/>
          <a:lstStyle/>
          <a:p>
            <a:r>
              <a:rPr lang="en-US" dirty="0"/>
              <a:t>Requirements</a:t>
            </a:r>
          </a:p>
          <a:p>
            <a:pPr lvl="1"/>
            <a:r>
              <a:rPr lang="en-US" dirty="0"/>
              <a:t>Complete the application for the scholarship.</a:t>
            </a:r>
          </a:p>
          <a:p>
            <a:r>
              <a:rPr lang="en-US" dirty="0"/>
              <a:t>Amount</a:t>
            </a:r>
          </a:p>
          <a:p>
            <a:pPr lvl="1"/>
            <a:r>
              <a:rPr lang="en-US" dirty="0"/>
              <a:t>TBD</a:t>
            </a:r>
          </a:p>
        </p:txBody>
      </p:sp>
    </p:spTree>
    <p:extLst>
      <p:ext uri="{BB962C8B-B14F-4D97-AF65-F5344CB8AC3E}">
        <p14:creationId xmlns:p14="http://schemas.microsoft.com/office/powerpoint/2010/main" val="15486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63EC8-3B20-4976-A2F3-A4BF7F75B938}"/>
              </a:ext>
            </a:extLst>
          </p:cNvPr>
          <p:cNvSpPr>
            <a:spLocks noGrp="1"/>
          </p:cNvSpPr>
          <p:nvPr>
            <p:ph type="title"/>
          </p:nvPr>
        </p:nvSpPr>
        <p:spPr/>
        <p:txBody>
          <a:bodyPr/>
          <a:lstStyle/>
          <a:p>
            <a:r>
              <a:rPr lang="en-US" dirty="0"/>
              <a:t>PETERSTOWN RURITAN</a:t>
            </a:r>
          </a:p>
        </p:txBody>
      </p:sp>
      <p:sp>
        <p:nvSpPr>
          <p:cNvPr id="3" name="Content Placeholder 2">
            <a:extLst>
              <a:ext uri="{FF2B5EF4-FFF2-40B4-BE49-F238E27FC236}">
                <a16:creationId xmlns:a16="http://schemas.microsoft.com/office/drawing/2014/main" id="{23F9AFFE-0CF7-4225-B3AE-6B6267C58559}"/>
              </a:ext>
            </a:extLst>
          </p:cNvPr>
          <p:cNvSpPr>
            <a:spLocks noGrp="1"/>
          </p:cNvSpPr>
          <p:nvPr>
            <p:ph idx="1"/>
          </p:nvPr>
        </p:nvSpPr>
        <p:spPr/>
        <p:txBody>
          <a:bodyPr/>
          <a:lstStyle/>
          <a:p>
            <a:r>
              <a:rPr lang="en-US" dirty="0"/>
              <a:t>Requirements	</a:t>
            </a:r>
          </a:p>
          <a:p>
            <a:pPr lvl="1"/>
            <a:r>
              <a:rPr lang="en-US" dirty="0"/>
              <a:t>Complete the application for the scholarship</a:t>
            </a:r>
          </a:p>
          <a:p>
            <a:r>
              <a:rPr lang="en-US" dirty="0"/>
              <a:t>Amount</a:t>
            </a:r>
          </a:p>
          <a:p>
            <a:pPr lvl="1"/>
            <a:r>
              <a:rPr lang="en-US" dirty="0"/>
              <a:t>TBD</a:t>
            </a:r>
          </a:p>
        </p:txBody>
      </p:sp>
    </p:spTree>
    <p:extLst>
      <p:ext uri="{BB962C8B-B14F-4D97-AF65-F5344CB8AC3E}">
        <p14:creationId xmlns:p14="http://schemas.microsoft.com/office/powerpoint/2010/main" val="838866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E18A-AC3C-4359-9EDD-9487A04CC4D7}"/>
              </a:ext>
            </a:extLst>
          </p:cNvPr>
          <p:cNvSpPr>
            <a:spLocks noGrp="1"/>
          </p:cNvSpPr>
          <p:nvPr>
            <p:ph type="title"/>
          </p:nvPr>
        </p:nvSpPr>
        <p:spPr/>
        <p:txBody>
          <a:bodyPr/>
          <a:lstStyle/>
          <a:p>
            <a:r>
              <a:rPr lang="en-US" dirty="0"/>
              <a:t>PETERSTOWN WOMAN’S CLUB SCHOLARSHIP </a:t>
            </a:r>
          </a:p>
        </p:txBody>
      </p:sp>
      <p:sp>
        <p:nvSpPr>
          <p:cNvPr id="3" name="Content Placeholder 2">
            <a:extLst>
              <a:ext uri="{FF2B5EF4-FFF2-40B4-BE49-F238E27FC236}">
                <a16:creationId xmlns:a16="http://schemas.microsoft.com/office/drawing/2014/main" id="{18506215-00F5-4D6E-86EC-817E2F8DC5C3}"/>
              </a:ext>
            </a:extLst>
          </p:cNvPr>
          <p:cNvSpPr>
            <a:spLocks noGrp="1"/>
          </p:cNvSpPr>
          <p:nvPr>
            <p:ph idx="1"/>
          </p:nvPr>
        </p:nvSpPr>
        <p:spPr/>
        <p:txBody>
          <a:bodyPr/>
          <a:lstStyle/>
          <a:p>
            <a:r>
              <a:rPr lang="en-US" dirty="0"/>
              <a:t>Requirements</a:t>
            </a:r>
          </a:p>
          <a:p>
            <a:pPr lvl="1"/>
            <a:r>
              <a:rPr lang="en-US" dirty="0"/>
              <a:t>Applicants must be from James Monroe High School or Ballard Christian, 3.0 GPA or higher, consideration will be given to applicants participation in school and community activities, preference will be given to applicants whose mother or grandmother is an active member in Peterstown Woman’s Club.</a:t>
            </a:r>
          </a:p>
          <a:p>
            <a:r>
              <a:rPr lang="en-US" dirty="0"/>
              <a:t>Amount</a:t>
            </a:r>
          </a:p>
          <a:p>
            <a:pPr lvl="1"/>
            <a:r>
              <a:rPr lang="en-US" dirty="0"/>
              <a:t>The amount of the award will be determined by the amount of interest received. Determination will be made by the interest amount rounded off to the closest lower amount in increments of $50</a:t>
            </a:r>
          </a:p>
          <a:p>
            <a:endParaRPr lang="en-US" dirty="0"/>
          </a:p>
        </p:txBody>
      </p:sp>
    </p:spTree>
    <p:extLst>
      <p:ext uri="{BB962C8B-B14F-4D97-AF65-F5344CB8AC3E}">
        <p14:creationId xmlns:p14="http://schemas.microsoft.com/office/powerpoint/2010/main" val="1550406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96B93-1A58-4E22-B6BD-BB2EEB0A17D7}"/>
              </a:ext>
            </a:extLst>
          </p:cNvPr>
          <p:cNvSpPr>
            <a:spLocks noGrp="1"/>
          </p:cNvSpPr>
          <p:nvPr>
            <p:ph type="title"/>
          </p:nvPr>
        </p:nvSpPr>
        <p:spPr/>
        <p:txBody>
          <a:bodyPr/>
          <a:lstStyle/>
          <a:p>
            <a:r>
              <a:rPr lang="en-US" dirty="0"/>
              <a:t>RICH CREEK LIONS CLUB SCHOLARSHIP	</a:t>
            </a:r>
          </a:p>
        </p:txBody>
      </p:sp>
      <p:sp>
        <p:nvSpPr>
          <p:cNvPr id="3" name="Content Placeholder 2">
            <a:extLst>
              <a:ext uri="{FF2B5EF4-FFF2-40B4-BE49-F238E27FC236}">
                <a16:creationId xmlns:a16="http://schemas.microsoft.com/office/drawing/2014/main" id="{3B03447A-D7D5-4A53-A345-52ABEB4E25F0}"/>
              </a:ext>
            </a:extLst>
          </p:cNvPr>
          <p:cNvSpPr>
            <a:spLocks noGrp="1"/>
          </p:cNvSpPr>
          <p:nvPr>
            <p:ph idx="1"/>
          </p:nvPr>
        </p:nvSpPr>
        <p:spPr/>
        <p:txBody>
          <a:bodyPr/>
          <a:lstStyle/>
          <a:p>
            <a:r>
              <a:rPr lang="en-US" dirty="0"/>
              <a:t>Requirements</a:t>
            </a:r>
          </a:p>
          <a:p>
            <a:pPr lvl="1"/>
            <a:r>
              <a:rPr lang="en-US" dirty="0"/>
              <a:t>Maintain a scholastic performance (character, service, potential for success). Financial circumstances shall not be a determining factor except when a tie exists between two or more applicants. In such an event, financial need will be considered. </a:t>
            </a:r>
          </a:p>
          <a:p>
            <a:r>
              <a:rPr lang="en-US" dirty="0"/>
              <a:t>Amount</a:t>
            </a:r>
          </a:p>
          <a:p>
            <a:pPr lvl="1"/>
            <a:r>
              <a:rPr lang="en-US" dirty="0"/>
              <a:t>$1,000</a:t>
            </a:r>
          </a:p>
          <a:p>
            <a:endParaRPr lang="en-US" dirty="0"/>
          </a:p>
        </p:txBody>
      </p:sp>
    </p:spTree>
    <p:extLst>
      <p:ext uri="{BB962C8B-B14F-4D97-AF65-F5344CB8AC3E}">
        <p14:creationId xmlns:p14="http://schemas.microsoft.com/office/powerpoint/2010/main" val="3274330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76FE9-5ED4-46E0-B1B8-3913671E2746}"/>
              </a:ext>
            </a:extLst>
          </p:cNvPr>
          <p:cNvSpPr>
            <a:spLocks noGrp="1"/>
          </p:cNvSpPr>
          <p:nvPr>
            <p:ph type="title"/>
          </p:nvPr>
        </p:nvSpPr>
        <p:spPr/>
        <p:txBody>
          <a:bodyPr/>
          <a:lstStyle/>
          <a:p>
            <a:r>
              <a:rPr lang="en-US" dirty="0"/>
              <a:t>ROWE-JONES POST #145 AMERICAN LEGION HONORS SCHOLARSHIP	</a:t>
            </a:r>
          </a:p>
        </p:txBody>
      </p:sp>
      <p:sp>
        <p:nvSpPr>
          <p:cNvPr id="3" name="Content Placeholder 2">
            <a:extLst>
              <a:ext uri="{FF2B5EF4-FFF2-40B4-BE49-F238E27FC236}">
                <a16:creationId xmlns:a16="http://schemas.microsoft.com/office/drawing/2014/main" id="{B5F9A143-5661-4437-9C4A-56BB0889FD59}"/>
              </a:ext>
            </a:extLst>
          </p:cNvPr>
          <p:cNvSpPr>
            <a:spLocks noGrp="1"/>
          </p:cNvSpPr>
          <p:nvPr>
            <p:ph idx="1"/>
          </p:nvPr>
        </p:nvSpPr>
        <p:spPr/>
        <p:txBody>
          <a:bodyPr/>
          <a:lstStyle/>
          <a:p>
            <a:r>
              <a:rPr lang="en-US" dirty="0"/>
              <a:t>Requirements</a:t>
            </a:r>
          </a:p>
          <a:p>
            <a:pPr lvl="1"/>
            <a:r>
              <a:rPr lang="en-US" dirty="0"/>
              <a:t>3.0 GPA or higher, must have completed at least one higher level math course and one higher level science course, and show evidence of possessing a strong desire to excel and display strong character</a:t>
            </a:r>
          </a:p>
          <a:p>
            <a:r>
              <a:rPr lang="en-US" dirty="0"/>
              <a:t>Amount</a:t>
            </a:r>
          </a:p>
          <a:p>
            <a:pPr lvl="1"/>
            <a:r>
              <a:rPr lang="en-US" dirty="0"/>
              <a:t>$500</a:t>
            </a:r>
          </a:p>
          <a:p>
            <a:endParaRPr lang="en-US" dirty="0"/>
          </a:p>
        </p:txBody>
      </p:sp>
    </p:spTree>
    <p:extLst>
      <p:ext uri="{BB962C8B-B14F-4D97-AF65-F5344CB8AC3E}">
        <p14:creationId xmlns:p14="http://schemas.microsoft.com/office/powerpoint/2010/main" val="1524507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1A950-B744-42E0-A401-DD9F5CF97331}"/>
              </a:ext>
            </a:extLst>
          </p:cNvPr>
          <p:cNvSpPr>
            <a:spLocks noGrp="1"/>
          </p:cNvSpPr>
          <p:nvPr>
            <p:ph type="title"/>
          </p:nvPr>
        </p:nvSpPr>
        <p:spPr/>
        <p:txBody>
          <a:bodyPr/>
          <a:lstStyle/>
          <a:p>
            <a:r>
              <a:rPr lang="en-US" dirty="0"/>
              <a:t>SHREWSBURY HUMANITARIAN SCHOLARSHIP</a:t>
            </a:r>
          </a:p>
        </p:txBody>
      </p:sp>
      <p:sp>
        <p:nvSpPr>
          <p:cNvPr id="3" name="Content Placeholder 2">
            <a:extLst>
              <a:ext uri="{FF2B5EF4-FFF2-40B4-BE49-F238E27FC236}">
                <a16:creationId xmlns:a16="http://schemas.microsoft.com/office/drawing/2014/main" id="{FF7B53EB-BDB4-4DD0-9AD4-4E40D0EFEAFE}"/>
              </a:ext>
            </a:extLst>
          </p:cNvPr>
          <p:cNvSpPr>
            <a:spLocks noGrp="1"/>
          </p:cNvSpPr>
          <p:nvPr>
            <p:ph idx="1"/>
          </p:nvPr>
        </p:nvSpPr>
        <p:spPr/>
        <p:txBody>
          <a:bodyPr/>
          <a:lstStyle/>
          <a:p>
            <a:r>
              <a:rPr lang="en-US" dirty="0"/>
              <a:t>Requirements</a:t>
            </a:r>
          </a:p>
          <a:p>
            <a:pPr lvl="1"/>
            <a:r>
              <a:rPr lang="en-US" dirty="0"/>
              <a:t>The recipient of the scholarship must have maintained at least a 2.0 GPA, be of good character, possess genuine care, concern and respect for their teachers and fellow students. They must show no partiality to anyone based upon their social status. </a:t>
            </a:r>
          </a:p>
          <a:p>
            <a:r>
              <a:rPr lang="en-US" dirty="0"/>
              <a:t>Amount</a:t>
            </a:r>
          </a:p>
          <a:p>
            <a:pPr lvl="1"/>
            <a:r>
              <a:rPr lang="en-US" dirty="0"/>
              <a:t>$500</a:t>
            </a:r>
          </a:p>
          <a:p>
            <a:endParaRPr lang="en-US" dirty="0"/>
          </a:p>
        </p:txBody>
      </p:sp>
    </p:spTree>
    <p:extLst>
      <p:ext uri="{BB962C8B-B14F-4D97-AF65-F5344CB8AC3E}">
        <p14:creationId xmlns:p14="http://schemas.microsoft.com/office/powerpoint/2010/main" val="1542699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E09E-54DF-4D50-9973-1DC1FF1735A6}"/>
              </a:ext>
            </a:extLst>
          </p:cNvPr>
          <p:cNvSpPr>
            <a:spLocks noGrp="1"/>
          </p:cNvSpPr>
          <p:nvPr>
            <p:ph type="title"/>
          </p:nvPr>
        </p:nvSpPr>
        <p:spPr/>
        <p:txBody>
          <a:bodyPr/>
          <a:lstStyle/>
          <a:p>
            <a:r>
              <a:rPr lang="en-US" dirty="0"/>
              <a:t>TERRI ANN JONES MEMORIAL SCHOLARSHIP</a:t>
            </a:r>
          </a:p>
        </p:txBody>
      </p:sp>
      <p:sp>
        <p:nvSpPr>
          <p:cNvPr id="3" name="Content Placeholder 2">
            <a:extLst>
              <a:ext uri="{FF2B5EF4-FFF2-40B4-BE49-F238E27FC236}">
                <a16:creationId xmlns:a16="http://schemas.microsoft.com/office/drawing/2014/main" id="{C4C9EC07-31D8-4C2D-B761-EAFB50439396}"/>
              </a:ext>
            </a:extLst>
          </p:cNvPr>
          <p:cNvSpPr>
            <a:spLocks noGrp="1"/>
          </p:cNvSpPr>
          <p:nvPr>
            <p:ph idx="1"/>
          </p:nvPr>
        </p:nvSpPr>
        <p:spPr/>
        <p:txBody>
          <a:bodyPr/>
          <a:lstStyle/>
          <a:p>
            <a:r>
              <a:rPr lang="en-US" dirty="0"/>
              <a:t>Requirements</a:t>
            </a:r>
          </a:p>
          <a:p>
            <a:pPr lvl="1"/>
            <a:r>
              <a:rPr lang="en-US" dirty="0"/>
              <a:t>Participation in curricular and extracurricular activities, overall GPA of 3.0 or higher, participation in community activities and/or service, special awards and honors, and need (if consideration of the above criteria exists in a tie)</a:t>
            </a:r>
          </a:p>
          <a:p>
            <a:r>
              <a:rPr lang="en-US" dirty="0"/>
              <a:t>Amount</a:t>
            </a:r>
          </a:p>
          <a:p>
            <a:pPr lvl="1"/>
            <a:r>
              <a:rPr lang="en-US" dirty="0"/>
              <a:t>TBD</a:t>
            </a:r>
          </a:p>
          <a:p>
            <a:endParaRPr lang="en-US" dirty="0"/>
          </a:p>
        </p:txBody>
      </p:sp>
    </p:spTree>
    <p:extLst>
      <p:ext uri="{BB962C8B-B14F-4D97-AF65-F5344CB8AC3E}">
        <p14:creationId xmlns:p14="http://schemas.microsoft.com/office/powerpoint/2010/main" val="107427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97C1-90AA-44F3-B413-F10D6C733379}"/>
              </a:ext>
            </a:extLst>
          </p:cNvPr>
          <p:cNvSpPr>
            <a:spLocks noGrp="1"/>
          </p:cNvSpPr>
          <p:nvPr>
            <p:ph type="title"/>
          </p:nvPr>
        </p:nvSpPr>
        <p:spPr/>
        <p:txBody>
          <a:bodyPr/>
          <a:lstStyle/>
          <a:p>
            <a:r>
              <a:rPr lang="en-US" dirty="0"/>
              <a:t>UNION AREA CHAMBER OF COMMERCE SCHOLARSHIP</a:t>
            </a:r>
          </a:p>
        </p:txBody>
      </p:sp>
      <p:sp>
        <p:nvSpPr>
          <p:cNvPr id="3" name="Content Placeholder 2">
            <a:extLst>
              <a:ext uri="{FF2B5EF4-FFF2-40B4-BE49-F238E27FC236}">
                <a16:creationId xmlns:a16="http://schemas.microsoft.com/office/drawing/2014/main" id="{0F22353C-8E74-4D3E-94B8-ED14FE7C6AB6}"/>
              </a:ext>
            </a:extLst>
          </p:cNvPr>
          <p:cNvSpPr>
            <a:spLocks noGrp="1"/>
          </p:cNvSpPr>
          <p:nvPr>
            <p:ph idx="1"/>
          </p:nvPr>
        </p:nvSpPr>
        <p:spPr/>
        <p:txBody>
          <a:bodyPr/>
          <a:lstStyle/>
          <a:p>
            <a:r>
              <a:rPr lang="en-US" dirty="0"/>
              <a:t>Requirements</a:t>
            </a:r>
          </a:p>
          <a:p>
            <a:pPr lvl="1"/>
            <a:r>
              <a:rPr lang="en-US" dirty="0"/>
              <a:t>Applicants for this scholarship must be college-bound. One scholarship will be awarded, The recipient must be accepted at a college or institution of advanced studies for the academic year immediately following graduation. Candidates for the scholarship will be judged with the following criteria: character, financial need, scholarship, and citizenship.</a:t>
            </a:r>
          </a:p>
          <a:p>
            <a:r>
              <a:rPr lang="en-US" dirty="0"/>
              <a:t>Amount</a:t>
            </a:r>
          </a:p>
          <a:p>
            <a:pPr lvl="1"/>
            <a:r>
              <a:rPr lang="en-US" dirty="0"/>
              <a:t>$250</a:t>
            </a:r>
          </a:p>
          <a:p>
            <a:endParaRPr lang="en-US" dirty="0"/>
          </a:p>
        </p:txBody>
      </p:sp>
    </p:spTree>
    <p:extLst>
      <p:ext uri="{BB962C8B-B14F-4D97-AF65-F5344CB8AC3E}">
        <p14:creationId xmlns:p14="http://schemas.microsoft.com/office/powerpoint/2010/main" val="388408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3947-D336-46E1-9EEF-A4D1491C7A63}"/>
              </a:ext>
            </a:extLst>
          </p:cNvPr>
          <p:cNvSpPr>
            <a:spLocks noGrp="1"/>
          </p:cNvSpPr>
          <p:nvPr>
            <p:ph type="title"/>
          </p:nvPr>
        </p:nvSpPr>
        <p:spPr/>
        <p:txBody>
          <a:bodyPr/>
          <a:lstStyle/>
          <a:p>
            <a:r>
              <a:rPr lang="en-US" dirty="0"/>
              <a:t>GREENBRIER VALLEY SCHOLARSHIP INFORMATION</a:t>
            </a:r>
          </a:p>
        </p:txBody>
      </p:sp>
      <p:sp>
        <p:nvSpPr>
          <p:cNvPr id="3" name="Content Placeholder 2">
            <a:extLst>
              <a:ext uri="{FF2B5EF4-FFF2-40B4-BE49-F238E27FC236}">
                <a16:creationId xmlns:a16="http://schemas.microsoft.com/office/drawing/2014/main" id="{25938832-BE0A-4C0B-A813-353D01B600B4}"/>
              </a:ext>
            </a:extLst>
          </p:cNvPr>
          <p:cNvSpPr>
            <a:spLocks noGrp="1"/>
          </p:cNvSpPr>
          <p:nvPr>
            <p:ph idx="1"/>
          </p:nvPr>
        </p:nvSpPr>
        <p:spPr/>
        <p:txBody>
          <a:bodyPr/>
          <a:lstStyle/>
          <a:p>
            <a:r>
              <a:rPr lang="en-US" dirty="0">
                <a:hlinkClick r:id="rId2"/>
              </a:rPr>
              <a:t>https://gvfoundation.scholarships.ngwebsolutions.com/scholarx_studentportal.aspx</a:t>
            </a:r>
            <a:endParaRPr lang="en-US" dirty="0"/>
          </a:p>
          <a:p>
            <a:endParaRPr lang="en-US" dirty="0"/>
          </a:p>
          <a:p>
            <a:r>
              <a:rPr lang="en-US" dirty="0"/>
              <a:t>These applications are due on March 15</a:t>
            </a:r>
            <a:r>
              <a:rPr lang="en-US" baseline="30000" dirty="0"/>
              <a:t>th</a:t>
            </a:r>
            <a:r>
              <a:rPr lang="en-US" dirty="0"/>
              <a:t>, 2024 by midnight. Make sure that all of your references have responded and that you have supported all of your documentation (transcripts, test scores, </a:t>
            </a:r>
            <a:r>
              <a:rPr lang="en-US" dirty="0" err="1"/>
              <a:t>etc</a:t>
            </a:r>
            <a:r>
              <a:rPr lang="en-US" dirty="0"/>
              <a:t>).</a:t>
            </a:r>
          </a:p>
        </p:txBody>
      </p:sp>
    </p:spTree>
    <p:extLst>
      <p:ext uri="{BB962C8B-B14F-4D97-AF65-F5344CB8AC3E}">
        <p14:creationId xmlns:p14="http://schemas.microsoft.com/office/powerpoint/2010/main" val="600435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955F-0239-4900-BE59-45AFE3DCFD3E}"/>
              </a:ext>
            </a:extLst>
          </p:cNvPr>
          <p:cNvSpPr>
            <a:spLocks noGrp="1"/>
          </p:cNvSpPr>
          <p:nvPr>
            <p:ph type="title"/>
          </p:nvPr>
        </p:nvSpPr>
        <p:spPr/>
        <p:txBody>
          <a:bodyPr/>
          <a:lstStyle/>
          <a:p>
            <a:r>
              <a:rPr lang="en-US" dirty="0"/>
              <a:t>WARREN ELLISON MEMORIAL SCHOLARSHIP</a:t>
            </a:r>
          </a:p>
        </p:txBody>
      </p:sp>
      <p:sp>
        <p:nvSpPr>
          <p:cNvPr id="3" name="Content Placeholder 2">
            <a:extLst>
              <a:ext uri="{FF2B5EF4-FFF2-40B4-BE49-F238E27FC236}">
                <a16:creationId xmlns:a16="http://schemas.microsoft.com/office/drawing/2014/main" id="{836E60C6-4F8F-4253-BDA2-EE5B3BAA63B8}"/>
              </a:ext>
            </a:extLst>
          </p:cNvPr>
          <p:cNvSpPr>
            <a:spLocks noGrp="1"/>
          </p:cNvSpPr>
          <p:nvPr>
            <p:ph idx="1"/>
          </p:nvPr>
        </p:nvSpPr>
        <p:spPr/>
        <p:txBody>
          <a:bodyPr/>
          <a:lstStyle/>
          <a:p>
            <a:r>
              <a:rPr lang="en-US" dirty="0"/>
              <a:t>Requirements</a:t>
            </a:r>
          </a:p>
          <a:p>
            <a:pPr lvl="1"/>
            <a:r>
              <a:rPr lang="en-US" dirty="0"/>
              <a:t>Recipients must be active in JROTC and/or agriculture programs at MCTC.</a:t>
            </a:r>
          </a:p>
          <a:p>
            <a:pPr lvl="1"/>
            <a:r>
              <a:rPr lang="en-US" dirty="0"/>
              <a:t>Recipients are not required to be candidates for higher education</a:t>
            </a:r>
          </a:p>
          <a:p>
            <a:r>
              <a:rPr lang="en-US" dirty="0"/>
              <a:t>Amount</a:t>
            </a:r>
          </a:p>
          <a:p>
            <a:pPr lvl="1"/>
            <a:r>
              <a:rPr lang="en-US" dirty="0"/>
              <a:t>TBD</a:t>
            </a:r>
          </a:p>
        </p:txBody>
      </p:sp>
    </p:spTree>
    <p:extLst>
      <p:ext uri="{BB962C8B-B14F-4D97-AF65-F5344CB8AC3E}">
        <p14:creationId xmlns:p14="http://schemas.microsoft.com/office/powerpoint/2010/main" val="1055826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447A-9649-4E42-9745-DC4C3771A025}"/>
              </a:ext>
            </a:extLst>
          </p:cNvPr>
          <p:cNvSpPr>
            <a:spLocks noGrp="1"/>
          </p:cNvSpPr>
          <p:nvPr>
            <p:ph type="title"/>
          </p:nvPr>
        </p:nvSpPr>
        <p:spPr/>
        <p:txBody>
          <a:bodyPr/>
          <a:lstStyle/>
          <a:p>
            <a:r>
              <a:rPr lang="en-US" dirty="0"/>
              <a:t>WOODMEN OF THE WORLD LODGE #315 SCHOLARSHIP</a:t>
            </a:r>
          </a:p>
        </p:txBody>
      </p:sp>
      <p:sp>
        <p:nvSpPr>
          <p:cNvPr id="3" name="Content Placeholder 2">
            <a:extLst>
              <a:ext uri="{FF2B5EF4-FFF2-40B4-BE49-F238E27FC236}">
                <a16:creationId xmlns:a16="http://schemas.microsoft.com/office/drawing/2014/main" id="{60CEB0BA-86B1-4BEB-8F37-F5CFC65A315D}"/>
              </a:ext>
            </a:extLst>
          </p:cNvPr>
          <p:cNvSpPr>
            <a:spLocks noGrp="1"/>
          </p:cNvSpPr>
          <p:nvPr>
            <p:ph idx="1"/>
          </p:nvPr>
        </p:nvSpPr>
        <p:spPr/>
        <p:txBody>
          <a:bodyPr/>
          <a:lstStyle/>
          <a:p>
            <a:r>
              <a:rPr lang="en-US" dirty="0"/>
              <a:t>Requirements</a:t>
            </a:r>
          </a:p>
          <a:p>
            <a:pPr lvl="1"/>
            <a:r>
              <a:rPr lang="en-US" dirty="0"/>
              <a:t>Maintain a 2.0 GPA, must further their education by attending a college, university, or trade school, must write an essay answering the following questions: What does patriotism mean to you and how to you exemplify patriotism?</a:t>
            </a:r>
          </a:p>
          <a:p>
            <a:r>
              <a:rPr lang="en-US" dirty="0"/>
              <a:t>Amount</a:t>
            </a:r>
          </a:p>
          <a:p>
            <a:pPr lvl="1"/>
            <a:r>
              <a:rPr lang="en-US" dirty="0"/>
              <a:t>$500</a:t>
            </a:r>
          </a:p>
          <a:p>
            <a:endParaRPr lang="en-US" dirty="0"/>
          </a:p>
        </p:txBody>
      </p:sp>
    </p:spTree>
    <p:extLst>
      <p:ext uri="{BB962C8B-B14F-4D97-AF65-F5344CB8AC3E}">
        <p14:creationId xmlns:p14="http://schemas.microsoft.com/office/powerpoint/2010/main" val="1283394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3C774-D150-4F3E-8F48-02CF8DB53747}"/>
              </a:ext>
            </a:extLst>
          </p:cNvPr>
          <p:cNvSpPr>
            <a:spLocks noGrp="1"/>
          </p:cNvSpPr>
          <p:nvPr>
            <p:ph type="title"/>
          </p:nvPr>
        </p:nvSpPr>
        <p:spPr/>
        <p:txBody>
          <a:bodyPr/>
          <a:lstStyle/>
          <a:p>
            <a:r>
              <a:rPr lang="en-US" dirty="0"/>
              <a:t>VFW SCHOLARSHIP LADIES POST 6000</a:t>
            </a:r>
          </a:p>
        </p:txBody>
      </p:sp>
      <p:sp>
        <p:nvSpPr>
          <p:cNvPr id="3" name="Content Placeholder 2">
            <a:extLst>
              <a:ext uri="{FF2B5EF4-FFF2-40B4-BE49-F238E27FC236}">
                <a16:creationId xmlns:a16="http://schemas.microsoft.com/office/drawing/2014/main" id="{4D32B805-758B-43D3-8F13-DEBDBAA7A433}"/>
              </a:ext>
            </a:extLst>
          </p:cNvPr>
          <p:cNvSpPr>
            <a:spLocks noGrp="1"/>
          </p:cNvSpPr>
          <p:nvPr>
            <p:ph idx="1"/>
          </p:nvPr>
        </p:nvSpPr>
        <p:spPr/>
        <p:txBody>
          <a:bodyPr/>
          <a:lstStyle/>
          <a:p>
            <a:r>
              <a:rPr lang="en-US" dirty="0"/>
              <a:t>Requirements</a:t>
            </a:r>
          </a:p>
          <a:p>
            <a:pPr lvl="1"/>
            <a:r>
              <a:rPr lang="en-US" dirty="0"/>
              <a:t>The recipient of this scholarship will be selected based on need, academic achievement, and extracurricular activities</a:t>
            </a:r>
          </a:p>
          <a:p>
            <a:r>
              <a:rPr lang="en-US" dirty="0"/>
              <a:t>Amount</a:t>
            </a:r>
          </a:p>
          <a:p>
            <a:pPr lvl="1"/>
            <a:r>
              <a:rPr lang="en-US" dirty="0"/>
              <a:t>TBD</a:t>
            </a:r>
          </a:p>
          <a:p>
            <a:endParaRPr lang="en-US" dirty="0"/>
          </a:p>
        </p:txBody>
      </p:sp>
    </p:spTree>
    <p:extLst>
      <p:ext uri="{BB962C8B-B14F-4D97-AF65-F5344CB8AC3E}">
        <p14:creationId xmlns:p14="http://schemas.microsoft.com/office/powerpoint/2010/main" val="397608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B71A-2AD5-40C4-977D-4F63D9EA2F60}"/>
              </a:ext>
            </a:extLst>
          </p:cNvPr>
          <p:cNvSpPr>
            <a:spLocks noGrp="1"/>
          </p:cNvSpPr>
          <p:nvPr>
            <p:ph type="title"/>
          </p:nvPr>
        </p:nvSpPr>
        <p:spPr/>
        <p:txBody>
          <a:bodyPr/>
          <a:lstStyle/>
          <a:p>
            <a:r>
              <a:rPr lang="en-US" dirty="0"/>
              <a:t>VFW SCHOLARSHIP POST 6000 </a:t>
            </a:r>
          </a:p>
        </p:txBody>
      </p:sp>
      <p:sp>
        <p:nvSpPr>
          <p:cNvPr id="3" name="Content Placeholder 2">
            <a:extLst>
              <a:ext uri="{FF2B5EF4-FFF2-40B4-BE49-F238E27FC236}">
                <a16:creationId xmlns:a16="http://schemas.microsoft.com/office/drawing/2014/main" id="{C4F953A8-53A8-41D8-B283-68B994625297}"/>
              </a:ext>
            </a:extLst>
          </p:cNvPr>
          <p:cNvSpPr>
            <a:spLocks noGrp="1"/>
          </p:cNvSpPr>
          <p:nvPr>
            <p:ph idx="1"/>
          </p:nvPr>
        </p:nvSpPr>
        <p:spPr/>
        <p:txBody>
          <a:bodyPr/>
          <a:lstStyle/>
          <a:p>
            <a:r>
              <a:rPr lang="en-US" dirty="0"/>
              <a:t>Requirements</a:t>
            </a:r>
          </a:p>
          <a:p>
            <a:pPr lvl="1"/>
            <a:r>
              <a:rPr lang="en-US" dirty="0"/>
              <a:t>Must be an immediate family member of someone who is serving or who has served in the US Military. Be sure to list the name of the family member, their relationship to you, and what branch they served in. </a:t>
            </a:r>
          </a:p>
          <a:p>
            <a:r>
              <a:rPr lang="en-US" dirty="0"/>
              <a:t>Amount</a:t>
            </a:r>
          </a:p>
          <a:p>
            <a:pPr lvl="1"/>
            <a:r>
              <a:rPr lang="en-US" dirty="0"/>
              <a:t> TBD</a:t>
            </a:r>
          </a:p>
          <a:p>
            <a:pPr marL="457200" lvl="1" indent="0">
              <a:buNone/>
            </a:pPr>
            <a:endParaRPr lang="en-US" dirty="0"/>
          </a:p>
        </p:txBody>
      </p:sp>
    </p:spTree>
    <p:extLst>
      <p:ext uri="{BB962C8B-B14F-4D97-AF65-F5344CB8AC3E}">
        <p14:creationId xmlns:p14="http://schemas.microsoft.com/office/powerpoint/2010/main" val="2492009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E137-8B65-42E6-AC07-750279599BFE}"/>
              </a:ext>
            </a:extLst>
          </p:cNvPr>
          <p:cNvSpPr>
            <a:spLocks noGrp="1"/>
          </p:cNvSpPr>
          <p:nvPr>
            <p:ph type="title"/>
          </p:nvPr>
        </p:nvSpPr>
        <p:spPr/>
        <p:txBody>
          <a:bodyPr/>
          <a:lstStyle/>
          <a:p>
            <a:r>
              <a:rPr lang="en-US" dirty="0"/>
              <a:t>MONROE COUNTY SCHOOL SERVICE PERSONNEL ASSOCIATION SCHOLARSHIP	</a:t>
            </a:r>
          </a:p>
        </p:txBody>
      </p:sp>
      <p:sp>
        <p:nvSpPr>
          <p:cNvPr id="3" name="Content Placeholder 2">
            <a:extLst>
              <a:ext uri="{FF2B5EF4-FFF2-40B4-BE49-F238E27FC236}">
                <a16:creationId xmlns:a16="http://schemas.microsoft.com/office/drawing/2014/main" id="{BB8EF93A-D444-4C6B-9B7A-D96F42E503D0}"/>
              </a:ext>
            </a:extLst>
          </p:cNvPr>
          <p:cNvSpPr>
            <a:spLocks noGrp="1"/>
          </p:cNvSpPr>
          <p:nvPr>
            <p:ph idx="1"/>
          </p:nvPr>
        </p:nvSpPr>
        <p:spPr/>
        <p:txBody>
          <a:bodyPr/>
          <a:lstStyle/>
          <a:p>
            <a:r>
              <a:rPr lang="en-US" dirty="0"/>
              <a:t>Requirements</a:t>
            </a:r>
          </a:p>
          <a:p>
            <a:pPr lvl="1"/>
            <a:r>
              <a:rPr lang="en-US" dirty="0"/>
              <a:t>C average in classes, must show work experience or be employed part-time, and the recipients must show financial need. </a:t>
            </a:r>
          </a:p>
          <a:p>
            <a:r>
              <a:rPr lang="en-US" dirty="0"/>
              <a:t>Amount</a:t>
            </a:r>
          </a:p>
          <a:p>
            <a:pPr lvl="1"/>
            <a:r>
              <a:rPr lang="en-US" dirty="0"/>
              <a:t>$250</a:t>
            </a:r>
          </a:p>
          <a:p>
            <a:endParaRPr lang="en-US" dirty="0"/>
          </a:p>
        </p:txBody>
      </p:sp>
    </p:spTree>
    <p:extLst>
      <p:ext uri="{BB962C8B-B14F-4D97-AF65-F5344CB8AC3E}">
        <p14:creationId xmlns:p14="http://schemas.microsoft.com/office/powerpoint/2010/main" val="106565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7A52-C108-454C-B8B1-10BB18984071}"/>
              </a:ext>
            </a:extLst>
          </p:cNvPr>
          <p:cNvSpPr>
            <a:spLocks noGrp="1"/>
          </p:cNvSpPr>
          <p:nvPr>
            <p:ph type="title"/>
          </p:nvPr>
        </p:nvSpPr>
        <p:spPr/>
        <p:txBody>
          <a:bodyPr/>
          <a:lstStyle/>
          <a:p>
            <a:r>
              <a:rPr lang="en-US" dirty="0"/>
              <a:t>MONROE COUNTY CATTLEMAN’S ASSOCIATION SCHOLARSHIP</a:t>
            </a:r>
          </a:p>
        </p:txBody>
      </p:sp>
      <p:sp>
        <p:nvSpPr>
          <p:cNvPr id="3" name="Content Placeholder 2">
            <a:extLst>
              <a:ext uri="{FF2B5EF4-FFF2-40B4-BE49-F238E27FC236}">
                <a16:creationId xmlns:a16="http://schemas.microsoft.com/office/drawing/2014/main" id="{5A0CDFA7-C49C-487D-8868-E0A759D695D4}"/>
              </a:ext>
            </a:extLst>
          </p:cNvPr>
          <p:cNvSpPr>
            <a:spLocks noGrp="1"/>
          </p:cNvSpPr>
          <p:nvPr>
            <p:ph idx="1"/>
          </p:nvPr>
        </p:nvSpPr>
        <p:spPr/>
        <p:txBody>
          <a:bodyPr/>
          <a:lstStyle/>
          <a:p>
            <a:r>
              <a:rPr lang="en-US" dirty="0"/>
              <a:t>Requirements</a:t>
            </a:r>
          </a:p>
          <a:p>
            <a:pPr lvl="1"/>
            <a:r>
              <a:rPr lang="en-US" dirty="0"/>
              <a:t>Recipient will be a student from a farm family whose primary income is derived from the farm. If this choice is not possible, other factors considered would include partial family income derived from farm, part-time or summer time work on a farm or agribusiness, agriculture related courses taken by recipient, participation in FFA, agriculture related 4-H activities, or a family history of farming. Grades will be considered, but will not be a major consideration. A college major in agriculture is not a requirement. Applicant must provide proof of college admission and demonstrate a need for financial assistance.</a:t>
            </a:r>
          </a:p>
          <a:p>
            <a:r>
              <a:rPr lang="en-US" dirty="0"/>
              <a:t>Amount</a:t>
            </a:r>
          </a:p>
          <a:p>
            <a:pPr lvl="1"/>
            <a:r>
              <a:rPr lang="en-US" dirty="0"/>
              <a:t>$500 t0 $1,500 depending on number of applicants and availability of funding</a:t>
            </a:r>
          </a:p>
          <a:p>
            <a:endParaRPr lang="en-US" dirty="0"/>
          </a:p>
        </p:txBody>
      </p:sp>
    </p:spTree>
    <p:extLst>
      <p:ext uri="{BB962C8B-B14F-4D97-AF65-F5344CB8AC3E}">
        <p14:creationId xmlns:p14="http://schemas.microsoft.com/office/powerpoint/2010/main" val="2254013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6134-4186-4E70-9A35-5CAE306B7FD3}"/>
              </a:ext>
            </a:extLst>
          </p:cNvPr>
          <p:cNvSpPr>
            <a:spLocks noGrp="1"/>
          </p:cNvSpPr>
          <p:nvPr>
            <p:ph type="title"/>
          </p:nvPr>
        </p:nvSpPr>
        <p:spPr/>
        <p:txBody>
          <a:bodyPr/>
          <a:lstStyle/>
          <a:p>
            <a:r>
              <a:rPr lang="en-US" dirty="0"/>
              <a:t>MONROE COUNTY EDUCATION ASSOCIATION SCHOLARSHIP</a:t>
            </a:r>
          </a:p>
        </p:txBody>
      </p:sp>
      <p:sp>
        <p:nvSpPr>
          <p:cNvPr id="3" name="Content Placeholder 2">
            <a:extLst>
              <a:ext uri="{FF2B5EF4-FFF2-40B4-BE49-F238E27FC236}">
                <a16:creationId xmlns:a16="http://schemas.microsoft.com/office/drawing/2014/main" id="{BFDEFA3D-176A-47A1-BDC9-ECFA03D45C03}"/>
              </a:ext>
            </a:extLst>
          </p:cNvPr>
          <p:cNvSpPr>
            <a:spLocks noGrp="1"/>
          </p:cNvSpPr>
          <p:nvPr>
            <p:ph idx="1"/>
          </p:nvPr>
        </p:nvSpPr>
        <p:spPr/>
        <p:txBody>
          <a:bodyPr/>
          <a:lstStyle/>
          <a:p>
            <a:r>
              <a:rPr lang="en-US" dirty="0"/>
              <a:t>Requirements</a:t>
            </a:r>
          </a:p>
          <a:p>
            <a:pPr lvl="1"/>
            <a:r>
              <a:rPr lang="en-US" dirty="0"/>
              <a:t>One to a child of an MCEA member and the other to one other senior, maintained “B” average or better, plan to further their education, and must write an essay entitled “Why I Want to Further My Education”.</a:t>
            </a:r>
          </a:p>
          <a:p>
            <a:r>
              <a:rPr lang="en-US" dirty="0"/>
              <a:t>Amount</a:t>
            </a:r>
          </a:p>
          <a:p>
            <a:pPr lvl="1"/>
            <a:r>
              <a:rPr lang="en-US" dirty="0"/>
              <a:t>$300</a:t>
            </a:r>
          </a:p>
          <a:p>
            <a:endParaRPr lang="en-US" dirty="0"/>
          </a:p>
        </p:txBody>
      </p:sp>
    </p:spTree>
    <p:extLst>
      <p:ext uri="{BB962C8B-B14F-4D97-AF65-F5344CB8AC3E}">
        <p14:creationId xmlns:p14="http://schemas.microsoft.com/office/powerpoint/2010/main" val="3321003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C434-7DED-4A09-8780-804457D7D973}"/>
              </a:ext>
            </a:extLst>
          </p:cNvPr>
          <p:cNvSpPr>
            <a:spLocks noGrp="1"/>
          </p:cNvSpPr>
          <p:nvPr>
            <p:ph type="title"/>
          </p:nvPr>
        </p:nvSpPr>
        <p:spPr/>
        <p:txBody>
          <a:bodyPr/>
          <a:lstStyle/>
          <a:p>
            <a:r>
              <a:rPr lang="en-US" dirty="0"/>
              <a:t>MONROE COUNTY EDUCATION FOUNDATION SCHOLARSHIP</a:t>
            </a:r>
          </a:p>
        </p:txBody>
      </p:sp>
      <p:sp>
        <p:nvSpPr>
          <p:cNvPr id="3" name="Content Placeholder 2">
            <a:extLst>
              <a:ext uri="{FF2B5EF4-FFF2-40B4-BE49-F238E27FC236}">
                <a16:creationId xmlns:a16="http://schemas.microsoft.com/office/drawing/2014/main" id="{B5E4DA8A-B5D6-4354-A962-BBF0768CD05D}"/>
              </a:ext>
            </a:extLst>
          </p:cNvPr>
          <p:cNvSpPr>
            <a:spLocks noGrp="1"/>
          </p:cNvSpPr>
          <p:nvPr>
            <p:ph idx="1"/>
          </p:nvPr>
        </p:nvSpPr>
        <p:spPr/>
        <p:txBody>
          <a:bodyPr/>
          <a:lstStyle/>
          <a:p>
            <a:r>
              <a:rPr lang="en-US" dirty="0"/>
              <a:t>Requirements</a:t>
            </a:r>
          </a:p>
          <a:p>
            <a:pPr lvl="1"/>
            <a:r>
              <a:rPr lang="en-US" dirty="0"/>
              <a:t>Applicants must complete application, including activities forms, and personal essay, must obtain signature from school counselor or college registrar for grade certification form, include an official transcript, recommendation letter in a signed and sealed envelope, and must submit the original application and two copies of the entire application. Submit only one copy of the letter of recommendation since it will be in a sealed envelope. </a:t>
            </a:r>
          </a:p>
          <a:p>
            <a:r>
              <a:rPr lang="en-US" dirty="0"/>
              <a:t>Amount</a:t>
            </a:r>
          </a:p>
          <a:p>
            <a:pPr lvl="1"/>
            <a:r>
              <a:rPr lang="en-US" dirty="0"/>
              <a:t>$1,000</a:t>
            </a:r>
          </a:p>
        </p:txBody>
      </p:sp>
    </p:spTree>
    <p:extLst>
      <p:ext uri="{BB962C8B-B14F-4D97-AF65-F5344CB8AC3E}">
        <p14:creationId xmlns:p14="http://schemas.microsoft.com/office/powerpoint/2010/main" val="834485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5324-F7EB-4D2A-AD1B-8D2E6E9E9D3A}"/>
              </a:ext>
            </a:extLst>
          </p:cNvPr>
          <p:cNvSpPr>
            <a:spLocks noGrp="1"/>
          </p:cNvSpPr>
          <p:nvPr>
            <p:ph type="title"/>
          </p:nvPr>
        </p:nvSpPr>
        <p:spPr/>
        <p:txBody>
          <a:bodyPr/>
          <a:lstStyle/>
          <a:p>
            <a:r>
              <a:rPr lang="en-US" dirty="0"/>
              <a:t>MONROE ARTS ALLIANCE	</a:t>
            </a:r>
          </a:p>
        </p:txBody>
      </p:sp>
      <p:sp>
        <p:nvSpPr>
          <p:cNvPr id="3" name="Content Placeholder 2">
            <a:extLst>
              <a:ext uri="{FF2B5EF4-FFF2-40B4-BE49-F238E27FC236}">
                <a16:creationId xmlns:a16="http://schemas.microsoft.com/office/drawing/2014/main" id="{D2E71982-4624-4116-9F32-7B0860054B70}"/>
              </a:ext>
            </a:extLst>
          </p:cNvPr>
          <p:cNvSpPr>
            <a:spLocks noGrp="1"/>
          </p:cNvSpPr>
          <p:nvPr>
            <p:ph idx="1"/>
          </p:nvPr>
        </p:nvSpPr>
        <p:spPr/>
        <p:txBody>
          <a:bodyPr/>
          <a:lstStyle/>
          <a:p>
            <a:r>
              <a:rPr lang="en-US" dirty="0"/>
              <a:t>No application needed. Selection is based on accomplishments in the field of art. </a:t>
            </a:r>
          </a:p>
        </p:txBody>
      </p:sp>
    </p:spTree>
    <p:extLst>
      <p:ext uri="{BB962C8B-B14F-4D97-AF65-F5344CB8AC3E}">
        <p14:creationId xmlns:p14="http://schemas.microsoft.com/office/powerpoint/2010/main" val="193240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5965-13C7-4595-9DF6-4553E3E9B963}"/>
              </a:ext>
            </a:extLst>
          </p:cNvPr>
          <p:cNvSpPr>
            <a:spLocks noGrp="1"/>
          </p:cNvSpPr>
          <p:nvPr>
            <p:ph type="title"/>
          </p:nvPr>
        </p:nvSpPr>
        <p:spPr/>
        <p:txBody>
          <a:bodyPr/>
          <a:lstStyle/>
          <a:p>
            <a:r>
              <a:rPr lang="en-US" dirty="0"/>
              <a:t>GREENBRIER VALLEY SCHOLARSHIPS (ONLINE APPLICATION)</a:t>
            </a:r>
          </a:p>
        </p:txBody>
      </p:sp>
      <p:sp>
        <p:nvSpPr>
          <p:cNvPr id="3" name="Content Placeholder 2">
            <a:extLst>
              <a:ext uri="{FF2B5EF4-FFF2-40B4-BE49-F238E27FC236}">
                <a16:creationId xmlns:a16="http://schemas.microsoft.com/office/drawing/2014/main" id="{3D3ABF10-4AE1-4CB1-A3BC-85266B86AFA6}"/>
              </a:ext>
            </a:extLst>
          </p:cNvPr>
          <p:cNvSpPr>
            <a:spLocks noGrp="1"/>
          </p:cNvSpPr>
          <p:nvPr>
            <p:ph idx="1"/>
          </p:nvPr>
        </p:nvSpPr>
        <p:spPr/>
        <p:txBody>
          <a:bodyPr>
            <a:normAutofit fontScale="77500" lnSpcReduction="20000"/>
          </a:bodyPr>
          <a:lstStyle/>
          <a:p>
            <a:r>
              <a:rPr lang="en-US" dirty="0"/>
              <a:t>Online portal for all of the following scholarships:</a:t>
            </a:r>
          </a:p>
          <a:p>
            <a:pPr lvl="1"/>
            <a:r>
              <a:rPr lang="en-US" dirty="0"/>
              <a:t>Frederick A. Walker Memorial Scholarship</a:t>
            </a:r>
          </a:p>
          <a:p>
            <a:pPr lvl="1"/>
            <a:r>
              <a:rPr lang="en-US" dirty="0"/>
              <a:t>Greenbrier Valley Community Foundation Scholarship</a:t>
            </a:r>
          </a:p>
          <a:p>
            <a:pPr lvl="1"/>
            <a:r>
              <a:rPr lang="en-US" dirty="0"/>
              <a:t>Greenbrier Valley Medical Center Allied Health Scholarship </a:t>
            </a:r>
          </a:p>
          <a:p>
            <a:pPr lvl="1"/>
            <a:r>
              <a:rPr lang="en-US" dirty="0"/>
              <a:t>Greenbrier Valley Medical Center Medical Staff Memorial Scholarship in Honor of Dr. Phillip Light</a:t>
            </a:r>
          </a:p>
          <a:p>
            <a:pPr lvl="1"/>
            <a:r>
              <a:rPr lang="en-US" dirty="0"/>
              <a:t>Landon M. Lowe Memorial Scholarship</a:t>
            </a:r>
          </a:p>
          <a:p>
            <a:pPr lvl="1"/>
            <a:r>
              <a:rPr lang="en-US" dirty="0"/>
              <a:t>Lindsey N. Raines Memorial Scholarship</a:t>
            </a:r>
          </a:p>
          <a:p>
            <a:pPr lvl="1"/>
            <a:r>
              <a:rPr lang="en-US" dirty="0"/>
              <a:t>State Fair of West Virginia Scholarship</a:t>
            </a:r>
          </a:p>
          <a:p>
            <a:pPr lvl="1"/>
            <a:r>
              <a:rPr lang="en-US" dirty="0"/>
              <a:t>Taylor Mack Robertson Memorial Sportsmanship Award</a:t>
            </a:r>
          </a:p>
          <a:p>
            <a:pPr lvl="1"/>
            <a:r>
              <a:rPr lang="en-US" dirty="0"/>
              <a:t>Union Area Chamber of Commerce Scholarship</a:t>
            </a:r>
          </a:p>
          <a:p>
            <a:pPr lvl="1"/>
            <a:r>
              <a:rPr lang="en-US" dirty="0"/>
              <a:t>Virgil W. Hanshaw Orphan’s Scholarship </a:t>
            </a:r>
          </a:p>
          <a:p>
            <a:pPr lvl="1"/>
            <a:r>
              <a:rPr lang="en-US" dirty="0"/>
              <a:t>Zella G. Clark &amp; Emmett P. Clark Memorial Education Trust</a:t>
            </a:r>
          </a:p>
        </p:txBody>
      </p:sp>
    </p:spTree>
    <p:extLst>
      <p:ext uri="{BB962C8B-B14F-4D97-AF65-F5344CB8AC3E}">
        <p14:creationId xmlns:p14="http://schemas.microsoft.com/office/powerpoint/2010/main" val="333156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6946-A0AF-4896-9F66-BA4F841897FD}"/>
              </a:ext>
            </a:extLst>
          </p:cNvPr>
          <p:cNvSpPr>
            <a:spLocks noGrp="1"/>
          </p:cNvSpPr>
          <p:nvPr>
            <p:ph type="title"/>
          </p:nvPr>
        </p:nvSpPr>
        <p:spPr/>
        <p:txBody>
          <a:bodyPr/>
          <a:lstStyle/>
          <a:p>
            <a:r>
              <a:rPr lang="en-US" dirty="0"/>
              <a:t>FAFSA INFORMATION 2024-2025</a:t>
            </a:r>
          </a:p>
        </p:txBody>
      </p:sp>
      <p:sp>
        <p:nvSpPr>
          <p:cNvPr id="3" name="Content Placeholder 2">
            <a:extLst>
              <a:ext uri="{FF2B5EF4-FFF2-40B4-BE49-F238E27FC236}">
                <a16:creationId xmlns:a16="http://schemas.microsoft.com/office/drawing/2014/main" id="{D1713BB5-0124-4296-AC77-E971442D066D}"/>
              </a:ext>
            </a:extLst>
          </p:cNvPr>
          <p:cNvSpPr>
            <a:spLocks noGrp="1"/>
          </p:cNvSpPr>
          <p:nvPr>
            <p:ph idx="1"/>
          </p:nvPr>
        </p:nvSpPr>
        <p:spPr/>
        <p:txBody>
          <a:bodyPr>
            <a:normAutofit/>
          </a:bodyPr>
          <a:lstStyle/>
          <a:p>
            <a:r>
              <a:rPr lang="en-US" dirty="0"/>
              <a:t>The FAFSA form will be available by December 31, 2023. </a:t>
            </a:r>
          </a:p>
          <a:p>
            <a:r>
              <a:rPr lang="en-US" dirty="0"/>
              <a:t>The new form offers some positive changes for students and their families, including being able to skip as many as 26 questions depending on individual circumstances. Some applications will only need to complete as few as 18 questions, taking less than 10 minutes. </a:t>
            </a:r>
          </a:p>
          <a:p>
            <a:r>
              <a:rPr lang="en-US" dirty="0"/>
              <a:t>The 2024-2025 FAFSA form is expanding eligibility for federal student aid</a:t>
            </a:r>
          </a:p>
          <a:p>
            <a:pPr lvl="1"/>
            <a:r>
              <a:rPr lang="en-US" sz="1800" dirty="0"/>
              <a:t>Approximately half a million new students from lower income backgrounds will be eligible to receive Federal Pell Grants due to updates to student aid calculations</a:t>
            </a:r>
          </a:p>
          <a:p>
            <a:pPr marL="457200" lvl="1" indent="0">
              <a:buNone/>
            </a:pPr>
            <a:r>
              <a:rPr lang="en-US" sz="1800" dirty="0"/>
              <a:t>https://studentaid.gov/announcements-events/fafsa-support</a:t>
            </a:r>
          </a:p>
        </p:txBody>
      </p:sp>
    </p:spTree>
    <p:extLst>
      <p:ext uri="{BB962C8B-B14F-4D97-AF65-F5344CB8AC3E}">
        <p14:creationId xmlns:p14="http://schemas.microsoft.com/office/powerpoint/2010/main" val="183576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CA3F-49D7-474B-A17F-DA8C84999D9D}"/>
              </a:ext>
            </a:extLst>
          </p:cNvPr>
          <p:cNvSpPr>
            <a:spLocks noGrp="1"/>
          </p:cNvSpPr>
          <p:nvPr>
            <p:ph type="title"/>
          </p:nvPr>
        </p:nvSpPr>
        <p:spPr/>
        <p:txBody>
          <a:bodyPr/>
          <a:lstStyle/>
          <a:p>
            <a:r>
              <a:rPr lang="en-US" dirty="0"/>
              <a:t>FAFSA INFORMATION</a:t>
            </a:r>
          </a:p>
        </p:txBody>
      </p:sp>
      <p:sp>
        <p:nvSpPr>
          <p:cNvPr id="3" name="Content Placeholder 2">
            <a:extLst>
              <a:ext uri="{FF2B5EF4-FFF2-40B4-BE49-F238E27FC236}">
                <a16:creationId xmlns:a16="http://schemas.microsoft.com/office/drawing/2014/main" id="{D0E6A08A-E601-4B27-93F5-3306435ED535}"/>
              </a:ext>
            </a:extLst>
          </p:cNvPr>
          <p:cNvSpPr>
            <a:spLocks noGrp="1"/>
          </p:cNvSpPr>
          <p:nvPr>
            <p:ph idx="1"/>
          </p:nvPr>
        </p:nvSpPr>
        <p:spPr/>
        <p:txBody>
          <a:bodyPr/>
          <a:lstStyle/>
          <a:p>
            <a:r>
              <a:rPr lang="en-US" dirty="0"/>
              <a:t>https://www.youtube.com/playlist?list=PLtr3wy4M_CJ2Hrd0UwCAWJOgOPu8l_ZLf</a:t>
            </a:r>
          </a:p>
        </p:txBody>
      </p:sp>
    </p:spTree>
    <p:extLst>
      <p:ext uri="{BB962C8B-B14F-4D97-AF65-F5344CB8AC3E}">
        <p14:creationId xmlns:p14="http://schemas.microsoft.com/office/powerpoint/2010/main" val="262925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AB0D-2830-4B2E-A578-EF04053D8CFC}"/>
              </a:ext>
            </a:extLst>
          </p:cNvPr>
          <p:cNvSpPr>
            <a:spLocks noGrp="1"/>
          </p:cNvSpPr>
          <p:nvPr>
            <p:ph type="title"/>
          </p:nvPr>
        </p:nvSpPr>
        <p:spPr/>
        <p:txBody>
          <a:bodyPr/>
          <a:lstStyle/>
          <a:p>
            <a:r>
              <a:rPr lang="en-US" dirty="0"/>
              <a:t>BLUEGRASS RURITAN SCHOLARSHIP	</a:t>
            </a:r>
          </a:p>
        </p:txBody>
      </p:sp>
      <p:sp>
        <p:nvSpPr>
          <p:cNvPr id="3" name="Content Placeholder 2">
            <a:extLst>
              <a:ext uri="{FF2B5EF4-FFF2-40B4-BE49-F238E27FC236}">
                <a16:creationId xmlns:a16="http://schemas.microsoft.com/office/drawing/2014/main" id="{6973F2F6-C471-4269-B338-1FA21C77B791}"/>
              </a:ext>
            </a:extLst>
          </p:cNvPr>
          <p:cNvSpPr>
            <a:spLocks noGrp="1"/>
          </p:cNvSpPr>
          <p:nvPr>
            <p:ph idx="1"/>
          </p:nvPr>
        </p:nvSpPr>
        <p:spPr/>
        <p:txBody>
          <a:bodyPr/>
          <a:lstStyle/>
          <a:p>
            <a:r>
              <a:rPr lang="en-US" dirty="0"/>
              <a:t>Requirements</a:t>
            </a:r>
          </a:p>
          <a:p>
            <a:pPr lvl="1"/>
            <a:r>
              <a:rPr lang="en-US" dirty="0"/>
              <a:t>Recipient must have been enrolled at Mountain View Elementary/Middle School</a:t>
            </a:r>
          </a:p>
          <a:p>
            <a:r>
              <a:rPr lang="en-US" dirty="0"/>
              <a:t>Amount</a:t>
            </a:r>
          </a:p>
          <a:p>
            <a:pPr lvl="1"/>
            <a:r>
              <a:rPr lang="en-US" dirty="0"/>
              <a:t>$600. If attending Bluefield State or Concord University, each college will make the $600, making the total of the scholarship $1,200. Please note that scholarship funds are subject to availability each year.</a:t>
            </a:r>
          </a:p>
          <a:p>
            <a:pPr lvl="1"/>
            <a:endParaRPr lang="en-US" dirty="0"/>
          </a:p>
        </p:txBody>
      </p:sp>
    </p:spTree>
    <p:extLst>
      <p:ext uri="{BB962C8B-B14F-4D97-AF65-F5344CB8AC3E}">
        <p14:creationId xmlns:p14="http://schemas.microsoft.com/office/powerpoint/2010/main" val="49046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BB0EC-2B81-4C08-972E-A89F856FD10E}"/>
              </a:ext>
            </a:extLst>
          </p:cNvPr>
          <p:cNvSpPr>
            <a:spLocks noGrp="1"/>
          </p:cNvSpPr>
          <p:nvPr>
            <p:ph type="title"/>
          </p:nvPr>
        </p:nvSpPr>
        <p:spPr/>
        <p:txBody>
          <a:bodyPr/>
          <a:lstStyle/>
          <a:p>
            <a:r>
              <a:rPr lang="en-US" dirty="0"/>
              <a:t>CARILION GILES COMMUNITY MEDICAL AUXILARY</a:t>
            </a:r>
          </a:p>
        </p:txBody>
      </p:sp>
      <p:sp>
        <p:nvSpPr>
          <p:cNvPr id="3" name="Content Placeholder 2">
            <a:extLst>
              <a:ext uri="{FF2B5EF4-FFF2-40B4-BE49-F238E27FC236}">
                <a16:creationId xmlns:a16="http://schemas.microsoft.com/office/drawing/2014/main" id="{134E08D5-EB9C-41AB-A287-D0BC8083F305}"/>
              </a:ext>
            </a:extLst>
          </p:cNvPr>
          <p:cNvSpPr>
            <a:spLocks noGrp="1"/>
          </p:cNvSpPr>
          <p:nvPr>
            <p:ph idx="1"/>
          </p:nvPr>
        </p:nvSpPr>
        <p:spPr/>
        <p:txBody>
          <a:bodyPr/>
          <a:lstStyle/>
          <a:p>
            <a:r>
              <a:rPr lang="en-US" dirty="0"/>
              <a:t>Requirements</a:t>
            </a:r>
          </a:p>
          <a:p>
            <a:pPr lvl="1"/>
            <a:r>
              <a:rPr lang="en-US" dirty="0"/>
              <a:t>Requires separate application. Please pick this up in the guidance office. </a:t>
            </a:r>
          </a:p>
          <a:p>
            <a:r>
              <a:rPr lang="en-US" dirty="0"/>
              <a:t>Amount</a:t>
            </a:r>
          </a:p>
          <a:p>
            <a:pPr lvl="1"/>
            <a:r>
              <a:rPr lang="en-US" dirty="0"/>
              <a:t>TBD</a:t>
            </a:r>
          </a:p>
        </p:txBody>
      </p:sp>
    </p:spTree>
    <p:extLst>
      <p:ext uri="{BB962C8B-B14F-4D97-AF65-F5344CB8AC3E}">
        <p14:creationId xmlns:p14="http://schemas.microsoft.com/office/powerpoint/2010/main" val="3849010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6842-5B99-405C-8F58-F9D27964B2F7}"/>
              </a:ext>
            </a:extLst>
          </p:cNvPr>
          <p:cNvSpPr>
            <a:spLocks noGrp="1"/>
          </p:cNvSpPr>
          <p:nvPr>
            <p:ph type="title"/>
          </p:nvPr>
        </p:nvSpPr>
        <p:spPr/>
        <p:txBody>
          <a:bodyPr/>
          <a:lstStyle/>
          <a:p>
            <a:r>
              <a:rPr lang="en-US" dirty="0"/>
              <a:t>CARILION GILES COMMUNITY HOSPITAL MEDICAL STAFF SCHOLARSHIP</a:t>
            </a:r>
          </a:p>
        </p:txBody>
      </p:sp>
      <p:sp>
        <p:nvSpPr>
          <p:cNvPr id="3" name="Content Placeholder 2">
            <a:extLst>
              <a:ext uri="{FF2B5EF4-FFF2-40B4-BE49-F238E27FC236}">
                <a16:creationId xmlns:a16="http://schemas.microsoft.com/office/drawing/2014/main" id="{9E227E86-4682-4BC4-9140-3E595A350872}"/>
              </a:ext>
            </a:extLst>
          </p:cNvPr>
          <p:cNvSpPr>
            <a:spLocks noGrp="1"/>
          </p:cNvSpPr>
          <p:nvPr>
            <p:ph idx="1"/>
          </p:nvPr>
        </p:nvSpPr>
        <p:spPr/>
        <p:txBody>
          <a:bodyPr/>
          <a:lstStyle/>
          <a:p>
            <a:r>
              <a:rPr lang="en-US" dirty="0"/>
              <a:t>Requirements	</a:t>
            </a:r>
          </a:p>
          <a:p>
            <a:pPr lvl="1"/>
            <a:r>
              <a:rPr lang="en-US" dirty="0"/>
              <a:t>Be from Giles or Monroe County, be entering a medical field, have a 3.0 GPA or better, have completed one biology course and at least one other science course related to a medical career (chemistry, physics, </a:t>
            </a:r>
            <a:r>
              <a:rPr lang="en-US" dirty="0" err="1"/>
              <a:t>etc</a:t>
            </a:r>
            <a:r>
              <a:rPr lang="en-US" dirty="0"/>
              <a:t>), complete the application, include SAT/ACT scores, and write a short essay explaining why this scholarship is beneficial to you pursuing a career in medicine, and what person or event inspired you for choosing this career.</a:t>
            </a:r>
          </a:p>
          <a:p>
            <a:r>
              <a:rPr lang="en-US" dirty="0"/>
              <a:t>Amount</a:t>
            </a:r>
          </a:p>
          <a:p>
            <a:pPr lvl="1"/>
            <a:r>
              <a:rPr lang="en-US" dirty="0"/>
              <a:t> $1,000</a:t>
            </a:r>
          </a:p>
        </p:txBody>
      </p:sp>
    </p:spTree>
    <p:extLst>
      <p:ext uri="{BB962C8B-B14F-4D97-AF65-F5344CB8AC3E}">
        <p14:creationId xmlns:p14="http://schemas.microsoft.com/office/powerpoint/2010/main" val="1214606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837</TotalTime>
  <Words>2308</Words>
  <Application>Microsoft Office PowerPoint</Application>
  <PresentationFormat>Widescreen</PresentationFormat>
  <Paragraphs>190</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Century Gothic</vt:lpstr>
      <vt:lpstr>Wingdings 3</vt:lpstr>
      <vt:lpstr>Ion Boardroom</vt:lpstr>
      <vt:lpstr>Local Scholarship Requirements </vt:lpstr>
      <vt:lpstr>HOW DO I START APPLYING?</vt:lpstr>
      <vt:lpstr>GREENBRIER VALLEY SCHOLARSHIP INFORMATION</vt:lpstr>
      <vt:lpstr>GREENBRIER VALLEY SCHOLARSHIPS (ONLINE APPLICATION)</vt:lpstr>
      <vt:lpstr>FAFSA INFORMATION 2024-2025</vt:lpstr>
      <vt:lpstr>FAFSA INFORMATION</vt:lpstr>
      <vt:lpstr>BLUEGRASS RURITAN SCHOLARSHIP </vt:lpstr>
      <vt:lpstr>CARILION GILES COMMUNITY MEDICAL AUXILARY</vt:lpstr>
      <vt:lpstr>CARILION GILES COMMUNITY HOSPITAL MEDICAL STAFF SCHOLARSHIP</vt:lpstr>
      <vt:lpstr>CARRIE LYNN HOKE MEMORIAL MUSIC SCHOLARSHIP </vt:lpstr>
      <vt:lpstr>CELCO ACHIEVEMENT AWARD</vt:lpstr>
      <vt:lpstr>DEWEY H. BROYLES FAMILY SCHOLARSHIP </vt:lpstr>
      <vt:lpstr>EVA REYNOLDS LEMONS MEMORIAL SCHOLARSHIP  </vt:lpstr>
      <vt:lpstr>GAP MILLS RURITAN SCHOLARSHIP  </vt:lpstr>
      <vt:lpstr>JAMES RICHARD HOLLIDAY III MEMORIAL SCHOLARSHIP  </vt:lpstr>
      <vt:lpstr>JORDYN A. BALLENGEE SCHOLARSHIP</vt:lpstr>
      <vt:lpstr>MICHAEL L. FURROW MEMORIAL SCHOLARSHIP </vt:lpstr>
      <vt:lpstr>MONROE COUNTY HEALTH CENTER</vt:lpstr>
      <vt:lpstr>MRS. ROBERT LAREW SCHOLARSHIP</vt:lpstr>
      <vt:lpstr>NARROWS JR. WOMEN’S CLUB SCHOLARSHIP </vt:lpstr>
      <vt:lpstr>LUCILLE LEMONS/MARY ALLEN SCHOLARSHIP FUND</vt:lpstr>
      <vt:lpstr>PETERSTOWN ROTARY CLUB SCHOLARSHIP</vt:lpstr>
      <vt:lpstr>PETERSTOWN RURITAN</vt:lpstr>
      <vt:lpstr>PETERSTOWN WOMAN’S CLUB SCHOLARSHIP </vt:lpstr>
      <vt:lpstr>RICH CREEK LIONS CLUB SCHOLARSHIP </vt:lpstr>
      <vt:lpstr>ROWE-JONES POST #145 AMERICAN LEGION HONORS SCHOLARSHIP </vt:lpstr>
      <vt:lpstr>SHREWSBURY HUMANITARIAN SCHOLARSHIP</vt:lpstr>
      <vt:lpstr>TERRI ANN JONES MEMORIAL SCHOLARSHIP</vt:lpstr>
      <vt:lpstr>UNION AREA CHAMBER OF COMMERCE SCHOLARSHIP</vt:lpstr>
      <vt:lpstr>WARREN ELLISON MEMORIAL SCHOLARSHIP</vt:lpstr>
      <vt:lpstr>WOODMEN OF THE WORLD LODGE #315 SCHOLARSHIP</vt:lpstr>
      <vt:lpstr>VFW SCHOLARSHIP LADIES POST 6000</vt:lpstr>
      <vt:lpstr>VFW SCHOLARSHIP POST 6000 </vt:lpstr>
      <vt:lpstr>MONROE COUNTY SCHOOL SERVICE PERSONNEL ASSOCIATION SCHOLARSHIP </vt:lpstr>
      <vt:lpstr>MONROE COUNTY CATTLEMAN’S ASSOCIATION SCHOLARSHIP</vt:lpstr>
      <vt:lpstr>MONROE COUNTY EDUCATION ASSOCIATION SCHOLARSHIP</vt:lpstr>
      <vt:lpstr>MONROE COUNTY EDUCATION FOUNDATION SCHOLARSHIP</vt:lpstr>
      <vt:lpstr>MONROE ARTS ALLIANCE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Scholarship Requirements</dc:title>
  <dc:creator>Catherine Allen</dc:creator>
  <cp:lastModifiedBy>Catherine Allen</cp:lastModifiedBy>
  <cp:revision>31</cp:revision>
  <dcterms:created xsi:type="dcterms:W3CDTF">2023-12-01T17:43:11Z</dcterms:created>
  <dcterms:modified xsi:type="dcterms:W3CDTF">2023-12-13T20:39:38Z</dcterms:modified>
</cp:coreProperties>
</file>